
<file path=[Content_Types].xml><?xml version="1.0" encoding="utf-8"?>
<Types xmlns="http://schemas.openxmlformats.org/package/2006/content-types">
  <Default Extension="xml" ContentType="application/vnd.openxmlformats-package.core-properties+xml"/>
  <Default Extension="jpeg" ContentType="image/jpeg"/>
  <Default Extension="png" ContentType="image/png"/>
  <Default Extension="fntdata" ContentType="application/x-fontdata"/>
  <Default Extension="mp4" ContentType="video/mp4"/>
  <Default Extension="rels" ContentType="application/vnd.openxmlformats-package.relationships+xml"/>
  <Override PartName="/ppt/presentation.xml" ContentType="application/vnd.openxmlformats-officedocument.presentationml.presentation.main+xml"/>
  <Override PartName="/ppt/slides/slide12.xml" ContentType="application/vnd.openxmlformats-officedocument.presentationml.slide+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theme/theme1.xml" ContentType="application/vnd.openxmlformats-officedocument.theme+xml"/>
  <Override PartName="/ppt/slides/slide17.xml" ContentType="application/vnd.openxmlformats-officedocument.presentationml.slide+xml"/>
  <Override PartName="/ppt/handoutMasters/handoutMaster1.xml" ContentType="application/vnd.openxmlformats-officedocument.presentationml.handoutMaster+xml"/>
  <Override PartName="/ppt/theme/theme3.xml" ContentType="application/vnd.openxmlformats-officedocument.theme+xml"/>
  <Override PartName="/ppt/slides/slide20.xml" ContentType="application/vnd.openxmlformats-officedocument.presentationml.slide+xml"/>
  <Override PartName="/ppt/presProps.xml" ContentType="application/vnd.openxmlformats-officedocument.presentationml.presProps+xml"/>
  <Override PartName="/ppt/slides/slide6.xml" ContentType="application/vnd.openxmlformats-officedocument.presentationml.slide+xml"/>
  <Override PartName="/ppt/tableStyles.xml" ContentType="application/vnd.openxmlformats-officedocument.presentationml.tableStyles+xml"/>
  <Override PartName="/ppt/slides/slide1.xml" ContentType="application/vnd.openxmlformats-officedocument.presentationml.slide+xml"/>
  <Override PartName="/ppt/slides/slide15.xml" ContentType="application/vnd.openxmlformats-officedocument.presentationml.slide+xml"/>
  <Override PartName="/ppt/slides/slide10.xml" ContentType="application/vnd.openxmlformats-officedocument.presentationml.slide+xml"/>
  <Override PartName="/ppt/slides/slide23.xml" ContentType="application/vnd.openxmlformats-officedocument.presentationml.slide+xml"/>
  <Override PartName="/ppt/notesSlides/notesSlide2.xml" ContentType="application/vnd.openxmlformats-officedocument.presentationml.notesSlide+xml"/>
  <Override PartName="/ppt/notesMasters/notesMaster1.xml" ContentType="application/vnd.openxmlformats-officedocument.presentationml.notesMaster+xml"/>
  <Override PartName="/ppt/theme/theme2.xml" ContentType="application/vnd.openxmlformats-officedocument.theme+xml"/>
  <Override PartName="/ppt/metadata" ContentType="application/binary"/>
  <Override PartName="/ppt/slides/slide4.xml" ContentType="application/vnd.openxmlformats-officedocument.presentationml.slide+xml"/>
  <Override PartName="/ppt/viewProps.xml" ContentType="application/vnd.openxmlformats-officedocument.presentationml.viewProps+xml"/>
  <Override PartName="/ppt/slides/slide9.xml" ContentType="application/vnd.openxmlformats-officedocument.presentationml.slide+xml"/>
  <Override PartName="/ppt/slides/slide18.xml" ContentType="application/vnd.openxmlformats-officedocument.presentationml.slide+xml"/>
  <Override PartName="/ppt/slides/slide3.xml" ContentType="application/vnd.openxmlformats-officedocument.presentationml.slide+xml"/>
  <Override PartName="/ppt/slides/slide8.xml" ContentType="application/vnd.openxmlformats-officedocument.presentationml.slide+xml"/>
  <Override PartName="/ppt/slides/slide13.xml" ContentType="application/vnd.openxmlformats-officedocument.presentationml.slide+xml"/>
  <Override PartName="/ppt/slides/slide21.xml" ContentType="application/vnd.openxmlformats-officedocument.presentationml.slide+xml"/>
  <Override PartName="/ppt/tags/tag1.xml" ContentType="application/vnd.openxmlformats-officedocument.presentationml.tags+xml"/>
  <Override PartName="/ppt/slides/slide7.xml" ContentType="application/vnd.openxmlformats-officedocument.presentationml.slide+xml"/>
  <Override PartName="/ppt/revisionInfo.xml" ContentType="application/vnd.ms-powerpoint.revisioninfo+xml"/>
  <Override PartName="/ppt/slides/slide2.xml" ContentType="application/vnd.openxmlformats-officedocument.presentationml.slide+xml"/>
  <Override PartName="/ppt/notesSlides/notesSlide1.xml" ContentType="application/vnd.openxmlformats-officedocument.presentationml.notesSlide+xml"/>
  <Override PartName="/ppt/slides/slide11.xml" ContentType="application/vnd.openxmlformats-officedocument.presentationml.slide+xml"/>
  <Override PartName="/ppt/slides/slide16.xml" ContentType="application/vnd.openxmlformats-officedocument.presentationml.slide+xml"/>
  <Override PartName="/ppt/slides/slide19.xml" ContentType="application/vnd.openxmlformats-officedocument.presentationml.slide+xml"/>
  <Override PartName="/ppt/commentAuthors.xml" ContentType="application/vnd.openxmlformats-officedocument.presentationml.commentAuthors+xml"/>
  <Override PartName="/ppt/slides/slide5.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docProps/app.xml" ContentType="application/vnd.openxmlformats-officedocument.extended-properties+xml"/>
</Types>
</file>

<file path=_rels/.rels>&#65279;<?xml version="1.0" encoding="utf-8"?><Relationships xmlns="http://schemas.openxmlformats.org/package/2006/relationships"><Relationship Type="http://schemas.openxmlformats.org/package/2006/relationships/metadata/core-properties" Target="/docProps/core.xml" Id="rId3" /><Relationship Type="http://schemas.openxmlformats.org/package/2006/relationships/metadata/thumbnail" Target="/docProps/thumbnail.jpeg" Id="rId2" /><Relationship Type="http://schemas.openxmlformats.org/officeDocument/2006/relationships/officeDocument" Target="/ppt/presentation.xml" Id="rId1" /><Relationship Type="http://schemas.openxmlformats.org/officeDocument/2006/relationships/extended-properties" Target="/docProps/app.xml" Id="rId4" /></Relationships>
</file>

<file path=ppt/presentation.xml><?xml version="1.0" encoding="utf-8"?>
<p:presentation xmlns:p15="http://schemas.microsoft.com/office/powerpoint/2012/main" xmlns:go="http://customooxmlschemas.google.com/" xmlns:ahyp="http://schemas.microsoft.com/office/drawing/2018/hyperlinkcolor"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Lst>
  <p:notesMasterIdLst>
    <p:notesMasterId r:id="rId25"/>
  </p:notesMasterIdLst>
  <p:handoutMasterIdLst>
    <p:handoutMasterId r:id="rId26"/>
  </p:handoutMasterIdLst>
  <p:sldIdLst>
    <p:sldId id="531" r:id="rId2"/>
    <p:sldId id="289" r:id="rId3"/>
    <p:sldId id="547" r:id="rId4"/>
    <p:sldId id="535" r:id="rId5"/>
    <p:sldId id="534" r:id="rId6"/>
    <p:sldId id="536" r:id="rId7"/>
    <p:sldId id="548" r:id="rId8"/>
    <p:sldId id="533" r:id="rId9"/>
    <p:sldId id="544" r:id="rId10"/>
    <p:sldId id="545" r:id="rId11"/>
    <p:sldId id="546" r:id="rId12"/>
    <p:sldId id="549" r:id="rId13"/>
    <p:sldId id="550" r:id="rId14"/>
    <p:sldId id="532" r:id="rId15"/>
    <p:sldId id="537" r:id="rId16"/>
    <p:sldId id="538" r:id="rId17"/>
    <p:sldId id="539" r:id="rId18"/>
    <p:sldId id="540" r:id="rId19"/>
    <p:sldId id="541" r:id="rId20"/>
    <p:sldId id="306" r:id="rId21"/>
    <p:sldId id="542" r:id="rId22"/>
    <p:sldId id="543" r:id="rId23"/>
    <p:sldId id="301" r:id="rId24"/>
  </p:sldIdLst>
  <p:sldSz cx="12192000" cy="6858000"/>
  <p:notesSz cx="6858000" cy="9144000"/>
  <p:embeddedFontLst>
    <p:embeddedFont>
      <p:font typeface="Aharoni" panose="02010803020104030203" pitchFamily="2" charset="-79"/>
      <p:bold r:id="rId27"/>
    </p:embeddedFont>
    <p:embeddedFont>
      <p:font typeface="Montserrat" panose="00000500000000000000" pitchFamily="2" charset="0"/>
      <p:regular r:id="rId28"/>
      <p:bold r:id="rId29"/>
      <p:italic r:id="rId30"/>
      <p:boldItalic r:id="rId31"/>
    </p:embeddedFont>
    <p:embeddedFont>
      <p:font typeface="Open Sans" panose="020B0606030504020204" pitchFamily="34" charset="0"/>
      <p:regular r:id="rId32"/>
      <p:bold r:id="rId33"/>
      <p:italic r:id="rId34"/>
      <p:boldItalic r:id="rId35"/>
    </p:embeddedFont>
    <p:embeddedFont>
      <p:font typeface="Plus Jakarta Sans" panose="020B0604020202020204" charset="0"/>
      <p:regular r:id="rId36"/>
      <p:bold r:id="rId37"/>
      <p:italic r:id="rId38"/>
      <p:boldItalic r:id="rId39"/>
    </p:embeddedFont>
    <p:embeddedFont>
      <p:font typeface="Segoe UI" panose="020B0502040204020203" pitchFamily="34" charset="0"/>
      <p:regular r:id="rId40"/>
      <p:bold r:id="rId41"/>
      <p:italic r:id="rId42"/>
      <p:boldItalic r:id="rId43"/>
    </p:embeddedFont>
    <p:embeddedFont>
      <p:font typeface="Verdana" panose="020B0604030504040204" pitchFamily="34" charset="0"/>
      <p:regular r:id="rId44"/>
      <p:bold r:id="rId45"/>
      <p:italic r:id="rId46"/>
      <p:boldItalic r:id="rId47"/>
    </p:embeddedFont>
  </p:embeddedFontLst>
  <p:custDataLst>
    <p:tags r:id="rId48"/>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87" roundtripDataSignature="AMtx7miIyBGqFJiBIVMPSSJVJ08VgmQ4iw=="/>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hod_eceblr gitam" initials="" lastIdx="6"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F8649C5-9061-18DB-FA74-3B16FD973DB5}" v="165" dt="2025-03-24T05:34:15.188"/>
  </p1510:revLst>
</p1510:revInfo>
</file>

<file path=ppt/tableStyles.xml><?xml version="1.0" encoding="utf-8"?>
<a:tblStyleLst xmlns:a="http://schemas.openxmlformats.org/drawingml/2006/main" def="{DE7AD339-51BE-4A38-A1C7-CCF28897F289}">
  <a:tblStyle styleId="{DE7AD339-51BE-4A38-A1C7-CCF28897F289}" styleName="Table_0">
    <a:wholeTbl>
      <a:tcTxStyle b="off" i="off">
        <a:font>
          <a:latin typeface="Arial"/>
          <a:ea typeface="Arial"/>
          <a:cs typeface="Arial"/>
        </a:font>
        <a:srgbClr val="000000"/>
      </a:tcTxStyle>
      <a:tcStyle>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 styleId="{DA924C56-2605-4F23-9EB3-E9BB6EE8B9F5}"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C51EE4F-AFDD-4CAF-9A68-E5F7998E488A}" styleName="Table_2">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DAE93928-965C-4434-93D3-DF2355B07969}" styleName="Table_3">
    <a:wholeTbl>
      <a:tcTxStyle b="off" i="off">
        <a:font>
          <a:latin typeface="Calibri"/>
          <a:ea typeface="Calibri"/>
          <a:cs typeface="Calibri"/>
        </a:font>
        <a:schemeClr val="dk1"/>
      </a:tcTxStyle>
      <a:tcStyle>
        <a:tcBdr>
          <a:left>
            <a:ln w="12700" cap="flat" cmpd="sng">
              <a:solidFill>
                <a:schemeClr val="dk1"/>
              </a:solidFill>
              <a:prstDash val="solid"/>
              <a:round/>
              <a:headEnd type="none" w="sm" len="sm"/>
              <a:tailEnd type="none" w="sm" len="sm"/>
            </a:ln>
          </a:left>
          <a:right>
            <a:ln w="12700" cap="flat" cmpd="sng">
              <a:solidFill>
                <a:schemeClr val="dk1"/>
              </a:solidFill>
              <a:prstDash val="solid"/>
              <a:round/>
              <a:headEnd type="none" w="sm" len="sm"/>
              <a:tailEnd type="none" w="sm" len="sm"/>
            </a:ln>
          </a:right>
          <a:top>
            <a:ln w="12700" cap="flat" cmpd="sng">
              <a:solidFill>
                <a:schemeClr val="dk1"/>
              </a:solidFill>
              <a:prstDash val="solid"/>
              <a:round/>
              <a:headEnd type="none" w="sm" len="sm"/>
              <a:tailEnd type="none" w="sm" len="sm"/>
            </a:ln>
          </a:top>
          <a:bottom>
            <a:ln w="12700" cap="flat" cmpd="sng">
              <a:solidFill>
                <a:schemeClr val="dk1"/>
              </a:solidFill>
              <a:prstDash val="solid"/>
              <a:round/>
              <a:headEnd type="none" w="sm" len="sm"/>
              <a:tailEnd type="none" w="sm" len="sm"/>
            </a:ln>
          </a:bottom>
          <a:insideH>
            <a:ln w="12700" cap="flat" cmpd="sng">
              <a:solidFill>
                <a:schemeClr val="dk1"/>
              </a:solidFill>
              <a:prstDash val="solid"/>
              <a:round/>
              <a:headEnd type="none" w="sm" len="sm"/>
              <a:tailEnd type="none" w="sm" len="sm"/>
            </a:ln>
          </a:insideH>
          <a:insideV>
            <a:ln w="12700" cap="flat" cmpd="sng">
              <a:solidFill>
                <a:schemeClr val="dk1"/>
              </a:solidFill>
              <a:prstDash val="solid"/>
              <a:round/>
              <a:headEnd type="none" w="sm" len="sm"/>
              <a:tailEnd type="none" w="sm" len="sm"/>
            </a:ln>
          </a:insideV>
        </a:tcBdr>
        <a:fill>
          <a:solidFill>
            <a:srgbClr val="FFFFFF">
              <a:alpha val="0"/>
            </a:srgbClr>
          </a:solidFill>
        </a:fill>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EF631A4-29D2-40AD-BCCE-37D0C2C57A83}" styleName="Table_4">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FFF5E7"/>
          </a:solidFill>
        </a:fill>
      </a:tcStyle>
    </a:wholeTbl>
    <a:band1H>
      <a:tcTxStyle/>
      <a:tcStyle>
        <a:tcBdr/>
        <a:fill>
          <a:solidFill>
            <a:srgbClr val="FFEACC"/>
          </a:solidFill>
        </a:fill>
      </a:tcStyle>
    </a:band1H>
    <a:band2H>
      <a:tcTxStyle/>
      <a:tcStyle>
        <a:tcBdr/>
      </a:tcStyle>
    </a:band2H>
    <a:band1V>
      <a:tcTxStyle/>
      <a:tcStyle>
        <a:tcBdr/>
        <a:fill>
          <a:solidFill>
            <a:srgbClr val="FFEACC"/>
          </a:solidFill>
        </a:fill>
      </a:tcStyle>
    </a:band1V>
    <a:band2V>
      <a:tcTxStyle/>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 styleId="{D26335F9-F63F-485A-8836-33AD16E12051}" styleName="Table_5">
    <a:wholeTbl>
      <a:tcTxStyle b="off" i="off">
        <a:font>
          <a:latin typeface="Calibri"/>
          <a:ea typeface="Calibri"/>
          <a:cs typeface="Calibri"/>
        </a:font>
        <a:schemeClr val="dk1"/>
      </a:tcTxStyle>
      <a:tcStyle>
        <a:tcBdr>
          <a:left>
            <a:ln w="12700" cap="flat" cmpd="sng">
              <a:solidFill>
                <a:schemeClr val="dk1"/>
              </a:solidFill>
              <a:prstDash val="solid"/>
              <a:round/>
              <a:headEnd type="none" w="sm" len="sm"/>
              <a:tailEnd type="none" w="sm" len="sm"/>
            </a:ln>
          </a:left>
          <a:right>
            <a:ln w="12700" cap="flat" cmpd="sng">
              <a:solidFill>
                <a:schemeClr val="dk1"/>
              </a:solidFill>
              <a:prstDash val="solid"/>
              <a:round/>
              <a:headEnd type="none" w="sm" len="sm"/>
              <a:tailEnd type="none" w="sm" len="sm"/>
            </a:ln>
          </a:right>
          <a:top>
            <a:ln w="12700" cap="flat" cmpd="sng">
              <a:solidFill>
                <a:schemeClr val="dk1"/>
              </a:solidFill>
              <a:prstDash val="solid"/>
              <a:round/>
              <a:headEnd type="none" w="sm" len="sm"/>
              <a:tailEnd type="none" w="sm" len="sm"/>
            </a:ln>
          </a:top>
          <a:bottom>
            <a:ln w="12700" cap="flat" cmpd="sng">
              <a:solidFill>
                <a:schemeClr val="dk1"/>
              </a:solidFill>
              <a:prstDash val="solid"/>
              <a:round/>
              <a:headEnd type="none" w="sm" len="sm"/>
              <a:tailEnd type="none" w="sm" len="sm"/>
            </a:ln>
          </a:bottom>
          <a:insideH>
            <a:ln w="12700" cap="flat" cmpd="sng">
              <a:solidFill>
                <a:schemeClr val="dk1"/>
              </a:solidFill>
              <a:prstDash val="solid"/>
              <a:round/>
              <a:headEnd type="none" w="sm" len="sm"/>
              <a:tailEnd type="none" w="sm" len="sm"/>
            </a:ln>
          </a:insideH>
          <a:insideV>
            <a:ln w="12700" cap="flat" cmpd="sng">
              <a:solidFill>
                <a:schemeClr val="dk1"/>
              </a:solidFill>
              <a:prstDash val="solid"/>
              <a:round/>
              <a:headEnd type="none" w="sm" len="sm"/>
              <a:tailEnd type="none" w="sm" len="sm"/>
            </a:ln>
          </a:insideV>
        </a:tcBdr>
        <a:fill>
          <a:solidFill>
            <a:srgbClr val="FFFFFF">
              <a:alpha val="0"/>
            </a:srgbClr>
          </a:solidFill>
        </a:fill>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 styleId="{FA376B42-5B4D-4A95-80B0-B5B1E67FD56F}" styleName="Table_6">
    <a:wholeTbl>
      <a:tcTxStyle b="off" i="off">
        <a:font>
          <a:latin typeface="Arial"/>
          <a:ea typeface="Arial"/>
          <a:cs typeface="Arial"/>
        </a:font>
        <a:srgbClr val="282828"/>
      </a:tcTxStyle>
      <a:tcStyle>
        <a:tcBdr>
          <a:left>
            <a:ln w="12700" cap="flat" cmpd="sng">
              <a:solidFill>
                <a:srgbClr val="FFFFFF"/>
              </a:solidFill>
              <a:prstDash val="solid"/>
              <a:round/>
              <a:headEnd type="none" w="sm" len="sm"/>
              <a:tailEnd type="none" w="sm" len="sm"/>
            </a:ln>
          </a:left>
          <a:right>
            <a:ln w="12700" cap="flat" cmpd="sng">
              <a:solidFill>
                <a:srgbClr val="FFFFFF"/>
              </a:solidFill>
              <a:prstDash val="solid"/>
              <a:round/>
              <a:headEnd type="none" w="sm" len="sm"/>
              <a:tailEnd type="none" w="sm" len="sm"/>
            </a:ln>
          </a:right>
          <a:top>
            <a:ln w="12700" cap="flat" cmpd="sng">
              <a:solidFill>
                <a:srgbClr val="FFFFFF"/>
              </a:solidFill>
              <a:prstDash val="solid"/>
              <a:round/>
              <a:headEnd type="none" w="sm" len="sm"/>
              <a:tailEnd type="none" w="sm" len="sm"/>
            </a:ln>
          </a:top>
          <a:bottom>
            <a:ln w="12700" cap="flat" cmpd="sng">
              <a:solidFill>
                <a:srgbClr val="FFFFFF"/>
              </a:solidFill>
              <a:prstDash val="solid"/>
              <a:round/>
              <a:headEnd type="none" w="sm" len="sm"/>
              <a:tailEnd type="none" w="sm" len="sm"/>
            </a:ln>
          </a:bottom>
          <a:insideH>
            <a:ln w="12700" cap="flat" cmpd="sng">
              <a:solidFill>
                <a:srgbClr val="FFFFFF"/>
              </a:solidFill>
              <a:prstDash val="solid"/>
              <a:round/>
              <a:headEnd type="none" w="sm" len="sm"/>
              <a:tailEnd type="none" w="sm" len="sm"/>
            </a:ln>
          </a:insideH>
          <a:insideV>
            <a:ln w="12700" cap="flat" cmpd="sng">
              <a:solidFill>
                <a:srgbClr val="FFFFFF"/>
              </a:solidFill>
              <a:prstDash val="solid"/>
              <a:round/>
              <a:headEnd type="none" w="sm" len="sm"/>
              <a:tailEnd type="none" w="sm" len="sm"/>
            </a:ln>
          </a:insideV>
        </a:tcBdr>
        <a:fill>
          <a:solidFill>
            <a:srgbClr val="FFF5E7"/>
          </a:solidFill>
        </a:fill>
      </a:tcStyle>
    </a:wholeTbl>
    <a:band1H>
      <a:tcTxStyle/>
      <a:tcStyle>
        <a:tcBdr/>
        <a:fill>
          <a:solidFill>
            <a:srgbClr val="FFEACC"/>
          </a:solidFill>
        </a:fill>
      </a:tcStyle>
    </a:band1H>
    <a:band2H>
      <a:tcTxStyle/>
      <a:tcStyle>
        <a:tcBdr/>
      </a:tcStyle>
    </a:band2H>
    <a:band1V>
      <a:tcTxStyle/>
      <a:tcStyle>
        <a:tcBdr/>
        <a:fill>
          <a:solidFill>
            <a:srgbClr val="FFEACC"/>
          </a:solidFill>
        </a:fill>
      </a:tcStyle>
    </a:band1V>
    <a:band2V>
      <a:tcTxStyle/>
      <a:tcStyle>
        <a:tcBdr/>
      </a:tcStyle>
    </a:band2V>
    <a:lastCol>
      <a:tcTxStyle b="on" i="off">
        <a:font>
          <a:latin typeface="Arial"/>
          <a:ea typeface="Arial"/>
          <a:cs typeface="Arial"/>
        </a:font>
        <a:srgbClr val="FFFFFF"/>
      </a:tcTxStyle>
      <a:tcStyle>
        <a:tcBdr/>
        <a:fill>
          <a:solidFill>
            <a:srgbClr val="FFC639"/>
          </a:solidFill>
        </a:fill>
      </a:tcStyle>
    </a:lastCol>
    <a:firstCol>
      <a:tcTxStyle b="on" i="off">
        <a:font>
          <a:latin typeface="Arial"/>
          <a:ea typeface="Arial"/>
          <a:cs typeface="Arial"/>
        </a:font>
        <a:srgbClr val="FFFFFF"/>
      </a:tcTxStyle>
      <a:tcStyle>
        <a:tcBdr/>
        <a:fill>
          <a:solidFill>
            <a:srgbClr val="FFC639"/>
          </a:solidFill>
        </a:fill>
      </a:tcStyle>
    </a:firstCol>
    <a:lastRow>
      <a:tcTxStyle b="on" i="off">
        <a:font>
          <a:latin typeface="Arial"/>
          <a:ea typeface="Arial"/>
          <a:cs typeface="Arial"/>
        </a:font>
        <a:srgbClr val="FFFFFF"/>
      </a:tcTxStyle>
      <a:tcStyle>
        <a:tcBdr>
          <a:top>
            <a:ln w="38100" cap="flat" cmpd="sng">
              <a:solidFill>
                <a:srgbClr val="FFFFFF"/>
              </a:solidFill>
              <a:prstDash val="solid"/>
              <a:round/>
              <a:headEnd type="none" w="sm" len="sm"/>
              <a:tailEnd type="none" w="sm" len="sm"/>
            </a:ln>
          </a:top>
        </a:tcBdr>
        <a:fill>
          <a:solidFill>
            <a:srgbClr val="FFC639"/>
          </a:solidFill>
        </a:fill>
      </a:tcStyle>
    </a:lastRow>
    <a:seCell>
      <a:tcTxStyle/>
      <a:tcStyle>
        <a:tcBdr/>
      </a:tcStyle>
    </a:seCell>
    <a:swCell>
      <a:tcTxStyle/>
      <a:tcStyle>
        <a:tcBdr/>
      </a:tcStyle>
    </a:swCell>
    <a:firstRow>
      <a:tcTxStyle b="on" i="off">
        <a:font>
          <a:latin typeface="Arial"/>
          <a:ea typeface="Arial"/>
          <a:cs typeface="Arial"/>
        </a:font>
        <a:srgbClr val="FFFFFF"/>
      </a:tcTxStyle>
      <a:tcStyle>
        <a:tcBdr>
          <a:bottom>
            <a:ln w="38100" cap="flat" cmpd="sng">
              <a:solidFill>
                <a:srgbClr val="FFFFFF"/>
              </a:solidFill>
              <a:prstDash val="solid"/>
              <a:round/>
              <a:headEnd type="none" w="sm" len="sm"/>
              <a:tailEnd type="none" w="sm" len="sm"/>
            </a:ln>
          </a:bottom>
        </a:tcBdr>
        <a:fill>
          <a:solidFill>
            <a:srgbClr val="FFC639"/>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notesViewPr>
    <p:cSldViewPr snapToGrid="0">
      <p:cViewPr>
        <p:scale>
          <a:sx n="1" d="2"/>
          <a:sy n="1" d="2"/>
        </p:scale>
        <p:origin x="0" y="0"/>
      </p:cViewPr>
      <p:guideLst/>
    </p:cSldViewPr>
  </p:notesViewPr>
  <p:gridSpacing cx="76200" cy="76200"/>
</p:viewPr>
</file>

<file path=ppt/_rels/presentation.xml.rels>&#65279;<?xml version="1.0" encoding="utf-8"?><Relationships xmlns="http://schemas.openxmlformats.org/package/2006/relationships"><Relationship Type="http://schemas.openxmlformats.org/officeDocument/2006/relationships/slide" Target="/ppt/slides/slide12.xml" Id="rId13" /><Relationship Type="http://schemas.openxmlformats.org/officeDocument/2006/relationships/slide" Target="/ppt/slides/slide17.xml" Id="rId18" /><Relationship Type="http://schemas.openxmlformats.org/officeDocument/2006/relationships/handoutMaster" Target="/ppt/handoutMasters/handoutMaster1.xml" Id="rId26" /><Relationship Type="http://schemas.openxmlformats.org/officeDocument/2006/relationships/font" Target="/ppt/fonts/font13.fntdata" Id="rId39" /><Relationship Type="http://schemas.openxmlformats.org/officeDocument/2006/relationships/slide" Target="/ppt/slides/slide20.xml" Id="rId21" /><Relationship Type="http://schemas.openxmlformats.org/officeDocument/2006/relationships/font" Target="/ppt/fonts/font8.fntdata" Id="rId34" /><Relationship Type="http://schemas.openxmlformats.org/officeDocument/2006/relationships/font" Target="/ppt/fonts/font16.fntdata" Id="rId42" /><Relationship Type="http://schemas.openxmlformats.org/officeDocument/2006/relationships/font" Target="/ppt/fonts/font21.fntdata" Id="rId47" /><Relationship Type="http://schemas.openxmlformats.org/officeDocument/2006/relationships/presProps" Target="/ppt/presProps.xml" Id="rId89" /><Relationship Type="http://schemas.openxmlformats.org/officeDocument/2006/relationships/slide" Target="/ppt/slides/slide6.xml" Id="rId7" /><Relationship Type="http://schemas.openxmlformats.org/officeDocument/2006/relationships/tableStyles" Target="/ppt/tableStyles.xml" Id="rId92" /><Relationship Type="http://schemas.openxmlformats.org/officeDocument/2006/relationships/slide" Target="/ppt/slides/slide1.xml" Id="rId2" /><Relationship Type="http://schemas.openxmlformats.org/officeDocument/2006/relationships/slide" Target="/ppt/slides/slide15.xml" Id="rId16" /><Relationship Type="http://schemas.openxmlformats.org/officeDocument/2006/relationships/font" Target="/ppt/fonts/font3.fntdata" Id="rId29" /><Relationship Type="http://schemas.openxmlformats.org/officeDocument/2006/relationships/slide" Target="/ppt/slides/slide10.xml" Id="rId11" /><Relationship Type="http://schemas.openxmlformats.org/officeDocument/2006/relationships/slide" Target="/ppt/slides/slide23.xml" Id="rId24" /><Relationship Type="http://schemas.openxmlformats.org/officeDocument/2006/relationships/font" Target="/ppt/fonts/font6.fntdata" Id="rId32" /><Relationship Type="http://schemas.openxmlformats.org/officeDocument/2006/relationships/font" Target="/ppt/fonts/font11.fntdata" Id="rId37" /><Relationship Type="http://schemas.openxmlformats.org/officeDocument/2006/relationships/font" Target="/ppt/fonts/font14.fntdata" Id="rId40" /><Relationship Type="http://schemas.openxmlformats.org/officeDocument/2006/relationships/font" Target="/ppt/fonts/font19.fntdata" Id="rId45" /><Relationship Type="http://customschemas.google.com/relationships/presentationmetadata" Target="/ppt/metadata" Id="rId87" /><Relationship Type="http://schemas.openxmlformats.org/officeDocument/2006/relationships/slide" Target="/ppt/slides/slide4.xml" Id="rId5" /><Relationship Type="http://schemas.openxmlformats.org/officeDocument/2006/relationships/viewProps" Target="/ppt/viewProps.xml" Id="rId90" /><Relationship Type="http://schemas.openxmlformats.org/officeDocument/2006/relationships/slide" Target="/ppt/slides/slide9.xml" Id="rId10" /><Relationship Type="http://schemas.openxmlformats.org/officeDocument/2006/relationships/slide" Target="/ppt/slides/slide18.xml" Id="rId19" /><Relationship Type="http://schemas.openxmlformats.org/officeDocument/2006/relationships/font" Target="/ppt/fonts/font5.fntdata" Id="rId31" /><Relationship Type="http://schemas.openxmlformats.org/officeDocument/2006/relationships/font" Target="/ppt/fonts/font18.fntdata" Id="rId44" /><Relationship Type="http://schemas.openxmlformats.org/officeDocument/2006/relationships/slide" Target="/ppt/slides/slide3.xml" Id="rId4" /><Relationship Type="http://schemas.openxmlformats.org/officeDocument/2006/relationships/slide" Target="/ppt/slides/slide8.xml" Id="rId9" /><Relationship Type="http://schemas.openxmlformats.org/officeDocument/2006/relationships/slide" Target="/ppt/slides/slide13.xml" Id="rId14" /><Relationship Type="http://schemas.openxmlformats.org/officeDocument/2006/relationships/slide" Target="/ppt/slides/slide21.xml" Id="rId22" /><Relationship Type="http://schemas.openxmlformats.org/officeDocument/2006/relationships/font" Target="/ppt/fonts/font1.fntdata" Id="rId27" /><Relationship Type="http://schemas.openxmlformats.org/officeDocument/2006/relationships/font" Target="/ppt/fonts/font4.fntdata" Id="rId30" /><Relationship Type="http://schemas.openxmlformats.org/officeDocument/2006/relationships/font" Target="/ppt/fonts/font9.fntdata" Id="rId35" /><Relationship Type="http://schemas.openxmlformats.org/officeDocument/2006/relationships/font" Target="/ppt/fonts/font17.fntdata" Id="rId43" /><Relationship Type="http://schemas.openxmlformats.org/officeDocument/2006/relationships/tags" Target="/ppt/tags/tag1.xml" Id="rId48" /><Relationship Type="http://schemas.openxmlformats.org/officeDocument/2006/relationships/slide" Target="/ppt/slides/slide7.xml" Id="rId8" /><Relationship Type="http://schemas.microsoft.com/office/2015/10/relationships/revisionInfo" Target="/ppt/revisionInfo.xml" Id="rId93" /><Relationship Type="http://schemas.openxmlformats.org/officeDocument/2006/relationships/slide" Target="/ppt/slides/slide2.xml" Id="rId3" /><Relationship Type="http://schemas.openxmlformats.org/officeDocument/2006/relationships/slide" Target="/ppt/slides/slide11.xml" Id="rId12" /><Relationship Type="http://schemas.openxmlformats.org/officeDocument/2006/relationships/slide" Target="/ppt/slides/slide16.xml" Id="rId17" /><Relationship Type="http://schemas.openxmlformats.org/officeDocument/2006/relationships/notesMaster" Target="/ppt/notesMasters/notesMaster1.xml" Id="rId25" /><Relationship Type="http://schemas.openxmlformats.org/officeDocument/2006/relationships/font" Target="/ppt/fonts/font7.fntdata" Id="rId33" /><Relationship Type="http://schemas.openxmlformats.org/officeDocument/2006/relationships/font" Target="/ppt/fonts/font12.fntdata" Id="rId38" /><Relationship Type="http://schemas.openxmlformats.org/officeDocument/2006/relationships/font" Target="/ppt/fonts/font20.fntdata" Id="rId46" /><Relationship Type="http://schemas.openxmlformats.org/officeDocument/2006/relationships/slide" Target="/ppt/slides/slide19.xml" Id="rId20" /><Relationship Type="http://schemas.openxmlformats.org/officeDocument/2006/relationships/font" Target="/ppt/fonts/font15.fntdata" Id="rId41" /><Relationship Type="http://schemas.openxmlformats.org/officeDocument/2006/relationships/commentAuthors" Target="/ppt/commentAuthors.xml" Id="rId88" /><Relationship Type="http://schemas.openxmlformats.org/officeDocument/2006/relationships/theme" Target="/ppt/theme/theme1.xml" Id="rId91" /><Relationship Type="http://schemas.openxmlformats.org/officeDocument/2006/relationships/slideMaster" Target="/ppt/slideMasters/slideMaster1.xml" Id="rId1" /><Relationship Type="http://schemas.openxmlformats.org/officeDocument/2006/relationships/slide" Target="/ppt/slides/slide5.xml" Id="rId6" /><Relationship Type="http://schemas.openxmlformats.org/officeDocument/2006/relationships/slide" Target="/ppt/slides/slide14.xml" Id="rId15" /><Relationship Type="http://schemas.openxmlformats.org/officeDocument/2006/relationships/slide" Target="/ppt/slides/slide22.xml" Id="rId23" /><Relationship Type="http://schemas.openxmlformats.org/officeDocument/2006/relationships/font" Target="/ppt/fonts/font2.fntdata" Id="rId28" /><Relationship Type="http://schemas.openxmlformats.org/officeDocument/2006/relationships/font" Target="/ppt/fonts/font10.fntdata" Id="rId36" /></Relationships>
</file>

<file path=ppt/handoutMasters/_rels/handoutMaster1.xml.rels>&#65279;<?xml version="1.0" encoding="utf-8"?><Relationships xmlns="http://schemas.openxmlformats.org/package/2006/relationships"><Relationship Type="http://schemas.openxmlformats.org/officeDocument/2006/relationships/theme" Target="/ppt/theme/theme3.xml" Id="rId1" /></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755F02E-3C08-AE1E-8586-E8E7CD09905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a:extLst>
              <a:ext uri="{FF2B5EF4-FFF2-40B4-BE49-F238E27FC236}">
                <a16:creationId xmlns:a16="http://schemas.microsoft.com/office/drawing/2014/main" id="{87E25FAD-57C3-48A0-8DDC-E6630F16213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7014F2F-8EAD-49A7-A8EF-9A8E9DCC375B}" type="datetimeFigureOut">
              <a:rPr lang="en-IN" smtClean="0"/>
              <a:t>23-03-2025</a:t>
            </a:fld>
            <a:endParaRPr lang="en-IN"/>
          </a:p>
        </p:txBody>
      </p:sp>
      <p:sp>
        <p:nvSpPr>
          <p:cNvPr id="4" name="Footer Placeholder 3">
            <a:extLst>
              <a:ext uri="{FF2B5EF4-FFF2-40B4-BE49-F238E27FC236}">
                <a16:creationId xmlns:a16="http://schemas.microsoft.com/office/drawing/2014/main" id="{2965DB5B-4D1B-4F17-4428-BC3F4594214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a:extLst>
              <a:ext uri="{FF2B5EF4-FFF2-40B4-BE49-F238E27FC236}">
                <a16:creationId xmlns:a16="http://schemas.microsoft.com/office/drawing/2014/main" id="{8B6874CE-76D5-C303-BA82-2A7E796E0B5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8454583-99CA-4BB1-8621-21CE87B92BEE}" type="slidenum">
              <a:rPr lang="en-IN" smtClean="0"/>
              <a:t>‹#›</a:t>
            </a:fld>
            <a:endParaRPr lang="en-IN"/>
          </a:p>
        </p:txBody>
      </p:sp>
    </p:spTree>
    <p:extLst>
      <p:ext uri="{BB962C8B-B14F-4D97-AF65-F5344CB8AC3E}">
        <p14:creationId xmlns:p14="http://schemas.microsoft.com/office/powerpoint/2010/main" val="1327233530"/>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eg>
</file>

<file path=ppt/media/image12.jpeg>
</file>

<file path=ppt/media/image13.png>
</file>

<file path=ppt/media/image14.jpeg>
</file>

<file path=ppt/media/image15.jpeg>
</file>

<file path=ppt/media/image16.jpeg>
</file>

<file path=ppt/media/image17.jpeg>
</file>

<file path=ppt/media/image18.jpeg>
</file>

<file path=ppt/media/image19.jpeg>
</file>

<file path=ppt/media/image20.jpeg>
</file>

<file path=ppt/media/image21.jpeg>
</file>

<file path=ppt/media/image22.jpeg>
</file>

<file path=ppt/media/image23.jpeg>
</file>

<file path=ppt/media/image4.jpeg>
</file>

<file path=ppt/media/image5.png>
</file>

<file path=ppt/media/image6.png>
</file>

<file path=ppt/media/image7.png>
</file>

<file path=ppt/media/image8.png>
</file>

<file path=ppt/media/image9.png>
</file>

<file path=ppt/media/media1.mp4>
</file>

<file path=ppt/notesMasters/_rels/notesMaster1.xml.rels>&#65279;<?xml version="1.0" encoding="utf-8"?><Relationships xmlns="http://schemas.openxmlformats.org/package/2006/relationships"><Relationship Type="http://schemas.openxmlformats.org/officeDocument/2006/relationships/theme" Target="/ppt/theme/theme2.xml" Id="rId1"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Plus Jakarta Sans"/>
                <a:ea typeface="Plus Jakarta Sans"/>
                <a:cs typeface="Plus Jakarta Sans"/>
                <a:sym typeface="Plus Jakarta Sans"/>
              </a:rPr>
              <a:t>‹#›</a:t>
            </a:fld>
            <a:endParaRPr sz="1200" b="0" i="0" u="none" strike="noStrike" cap="none">
              <a:solidFill>
                <a:schemeClr val="dk1"/>
              </a:solidFill>
              <a:latin typeface="Plus Jakarta Sans"/>
              <a:ea typeface="Plus Jakarta Sans"/>
              <a:cs typeface="Plus Jakarta Sans"/>
              <a:sym typeface="Plus Jakarta Sans"/>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&#65279;<?xml version="1.0" encoding="utf-8"?><Relationships xmlns="http://schemas.openxmlformats.org/package/2006/relationships"><Relationship Type="http://schemas.openxmlformats.org/officeDocument/2006/relationships/slide" Target="/ppt/slides/slide2.xml" Id="rId2" /><Relationship Type="http://schemas.openxmlformats.org/officeDocument/2006/relationships/notesMaster" Target="/ppt/notesMasters/notesMaster1.xml" Id="rId1" /></Relationships>
</file>

<file path=ppt/notesSlides/_rels/notesSlide2.xml.rels>&#65279;<?xml version="1.0" encoding="utf-8"?><Relationships xmlns="http://schemas.openxmlformats.org/package/2006/relationships"><Relationship Type="http://schemas.openxmlformats.org/officeDocument/2006/relationships/slide" Target="/ppt/slides/slide23.xml" Id="rId2" /><Relationship Type="http://schemas.openxmlformats.org/officeDocument/2006/relationships/notesMaster" Target="/ppt/notesMasters/notesMaster1.xml" Id="rId1" /></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a:extLst>
            <a:ext uri="{FF2B5EF4-FFF2-40B4-BE49-F238E27FC236}">
              <a16:creationId xmlns:a16="http://schemas.microsoft.com/office/drawing/2014/main" id="{4F5DA2E6-7F22-4241-BC20-FFB750256F3F}"/>
            </a:ext>
          </a:extLst>
        </p:cNvPr>
        <p:cNvGrpSpPr/>
        <p:nvPr/>
      </p:nvGrpSpPr>
      <p:grpSpPr>
        <a:xfrm>
          <a:off x="0" y="0"/>
          <a:ext cx="0" cy="0"/>
          <a:chOff x="0" y="0"/>
          <a:chExt cx="0" cy="0"/>
        </a:xfrm>
      </p:grpSpPr>
      <p:sp>
        <p:nvSpPr>
          <p:cNvPr id="108" name="Google Shape;108;p76:notes">
            <a:extLst>
              <a:ext uri="{FF2B5EF4-FFF2-40B4-BE49-F238E27FC236}">
                <a16:creationId xmlns:a16="http://schemas.microsoft.com/office/drawing/2014/main" id="{D982CAA8-A962-C840-8D2B-A34EF391996E}"/>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9" name="Google Shape;109;p76:notes">
            <a:extLst>
              <a:ext uri="{FF2B5EF4-FFF2-40B4-BE49-F238E27FC236}">
                <a16:creationId xmlns:a16="http://schemas.microsoft.com/office/drawing/2014/main" id="{9C1CB7E4-6815-AC32-2B8D-06EDAD164CFC}"/>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2669549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9"/>
        <p:cNvGrpSpPr/>
        <p:nvPr/>
      </p:nvGrpSpPr>
      <p:grpSpPr>
        <a:xfrm>
          <a:off x="0" y="0"/>
          <a:ext cx="0" cy="0"/>
          <a:chOff x="0" y="0"/>
          <a:chExt cx="0" cy="0"/>
        </a:xfrm>
      </p:grpSpPr>
      <p:sp>
        <p:nvSpPr>
          <p:cNvPr id="740" name="Google Shape;740;g2fee63df26b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41" name="Google Shape;741;g2fee63df26b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&#65279;<?xml version="1.0" encoding="utf-8"?><Relationships xmlns="http://schemas.openxmlformats.org/package/2006/relationships"><Relationship Type="http://schemas.openxmlformats.org/officeDocument/2006/relationships/slideMaster" Target="/ppt/slideMasters/slideMaster1.xml" Id="rId1" /></Relationships>
</file>

<file path=ppt/slideLayouts/_rels/slideLayout2.xml.rels>&#65279;<?xml version="1.0" encoding="utf-8"?><Relationships xmlns="http://schemas.openxmlformats.org/package/2006/relationships"><Relationship Type="http://schemas.openxmlformats.org/officeDocument/2006/relationships/slideMaster" Target="/ppt/slideMasters/slideMaster1.xml" Id="rId1" /></Relationships>
</file>

<file path=ppt/slideLayouts/_rels/slideLayout9.xml.rels>&#65279;<?xml version="1.0" encoding="utf-8"?><Relationships xmlns="http://schemas.openxmlformats.org/package/2006/relationships"><Relationship Type="http://schemas.openxmlformats.org/officeDocument/2006/relationships/slideMaster" Target="/ppt/slideMasters/slideMaster1.xml" Id="rId1" /></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1_Custom Layout">
  <p:cSld name="1_Custom Layout">
    <p:spTree>
      <p:nvGrpSpPr>
        <p:cNvPr id="1" name="Shape 23"/>
        <p:cNvGrpSpPr/>
        <p:nvPr/>
      </p:nvGrpSpPr>
      <p:grpSpPr>
        <a:xfrm>
          <a:off x="0" y="0"/>
          <a:ext cx="0" cy="0"/>
          <a:chOff x="0" y="0"/>
          <a:chExt cx="0" cy="0"/>
        </a:xfrm>
      </p:grpSpPr>
      <p:sp>
        <p:nvSpPr>
          <p:cNvPr id="24" name="Google Shape;24;p48"/>
          <p:cNvSpPr>
            <a:spLocks noGrp="1"/>
          </p:cNvSpPr>
          <p:nvPr>
            <p:ph type="pic" idx="2"/>
          </p:nvPr>
        </p:nvSpPr>
        <p:spPr>
          <a:xfrm>
            <a:off x="0" y="0"/>
            <a:ext cx="12192000" cy="6858000"/>
          </a:xfrm>
          <a:prstGeom prst="rect">
            <a:avLst/>
          </a:prstGeom>
          <a:solidFill>
            <a:srgbClr val="F2F2F2"/>
          </a:solidFill>
          <a:ln>
            <a:no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29_Title Slide">
  <p:cSld name="29_Title Slide">
    <p:spTree>
      <p:nvGrpSpPr>
        <p:cNvPr id="1" name="Shape 25"/>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1_Title and Content">
  <p:cSld name="1_Title and Content">
    <p:spTree>
      <p:nvGrpSpPr>
        <p:cNvPr id="1" name="Shape 18"/>
        <p:cNvGrpSpPr/>
        <p:nvPr/>
      </p:nvGrpSpPr>
      <p:grpSpPr>
        <a:xfrm>
          <a:off x="0" y="0"/>
          <a:ext cx="0" cy="0"/>
          <a:chOff x="0" y="0"/>
          <a:chExt cx="0" cy="0"/>
        </a:xfrm>
      </p:grpSpPr>
      <p:sp>
        <p:nvSpPr>
          <p:cNvPr id="19" name="Google Shape;19;p41"/>
          <p:cNvSpPr>
            <a:spLocks noGrp="1"/>
          </p:cNvSpPr>
          <p:nvPr>
            <p:ph type="pic" idx="2"/>
          </p:nvPr>
        </p:nvSpPr>
        <p:spPr>
          <a:xfrm>
            <a:off x="1" y="0"/>
            <a:ext cx="12192000" cy="6858000"/>
          </a:xfrm>
          <a:prstGeom prst="rect">
            <a:avLst/>
          </a:prstGeom>
          <a:noFill/>
          <a:ln>
            <a:noFill/>
          </a:ln>
        </p:spPr>
      </p:sp>
      <p:sp>
        <p:nvSpPr>
          <p:cNvPr id="2" name="Google Shape;14;p38">
            <a:extLst>
              <a:ext uri="{FF2B5EF4-FFF2-40B4-BE49-F238E27FC236}">
                <a16:creationId xmlns:a16="http://schemas.microsoft.com/office/drawing/2014/main" id="{F1297DBC-90BB-B4E6-5D35-1E9745CE120C}"/>
              </a:ext>
            </a:extLst>
          </p:cNvPr>
          <p:cNvSpPr txBox="1">
            <a:spLocks noGrp="1"/>
          </p:cNvSpPr>
          <p:nvPr>
            <p:ph type="sldNum" idx="12"/>
          </p:nvPr>
        </p:nvSpPr>
        <p:spPr>
          <a:xfrm>
            <a:off x="9448799" y="6492875"/>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2933733814"/>
      </p:ext>
    </p:extLst>
  </p:cSld>
  <p:clrMapOvr>
    <a:masterClrMapping/>
  </p:clrMapOvr>
</p:sldLayout>
</file>

<file path=ppt/slideMasters/_rels/slideMaster1.xml.rels>&#65279;<?xml version="1.0" encoding="utf-8"?><Relationships xmlns="http://schemas.openxmlformats.org/package/2006/relationships"><Relationship Type="http://schemas.openxmlformats.org/officeDocument/2006/relationships/slideLayout" Target="/ppt/slideLayouts/slideLayout2.xml" Id="rId2" /><Relationship Type="http://schemas.openxmlformats.org/officeDocument/2006/relationships/slideLayout" Target="/ppt/slideLayouts/slideLayout1.xml" Id="rId1" /><Relationship Type="http://schemas.openxmlformats.org/officeDocument/2006/relationships/image" Target="/ppt/media/image1.png" Id="rId11" /><Relationship Type="http://schemas.openxmlformats.org/officeDocument/2006/relationships/theme" Target="/ppt/theme/theme1.xml" Id="rId10" /><Relationship Type="http://schemas.openxmlformats.org/officeDocument/2006/relationships/slideLayout" Target="/ppt/slideLayouts/slideLayout9.xml" Id="rId9" /></Relationships>
</file>

<file path=ppt/slideMasters/slideMaster1.xml><?xml version="1.0" encoding="utf-8"?>
<p:sldMaster xmlns:p15="http://schemas.microsoft.com/office/powerpoint/2012/main" xmlns:a="http://schemas.openxmlformats.org/drawingml/2006/main" xmlns:r="http://schemas.openxmlformats.org/officeDocument/2006/relationships" xmlns:p="http://schemas.openxmlformats.org/presentationml/2006/main">
  <p:cSld>
    <p:bg>
      <p:bgPr>
        <a:solidFill>
          <a:srgbClr val="F0E0C1"/>
        </a:solidFill>
        <a:effectLst/>
      </p:bgPr>
    </p:bg>
    <p:spTree>
      <p:nvGrpSpPr>
        <p:cNvPr id="1" name="Shape 9"/>
        <p:cNvGrpSpPr/>
        <p:nvPr/>
      </p:nvGrpSpPr>
      <p:grpSpPr>
        <a:xfrm>
          <a:off x="0" y="0"/>
          <a:ext cx="0" cy="0"/>
          <a:chOff x="0" y="0"/>
          <a:chExt cx="0" cy="0"/>
        </a:xfrm>
      </p:grpSpPr>
      <p:sp>
        <p:nvSpPr>
          <p:cNvPr id="10" name="Google Shape;10;p64"/>
          <p:cNvSpPr txBox="1"/>
          <p:nvPr/>
        </p:nvSpPr>
        <p:spPr>
          <a:xfrm>
            <a:off x="434411" y="6230138"/>
            <a:ext cx="4789808"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7F7F7F"/>
              </a:buClr>
              <a:buSzPts val="1800"/>
              <a:buFont typeface="Open Sans"/>
              <a:buNone/>
            </a:pPr>
            <a:r>
              <a:rPr lang="en-US" sz="1800" b="0" i="0" u="none" strike="noStrike" cap="none">
                <a:solidFill>
                  <a:srgbClr val="7F7F7F"/>
                </a:solidFill>
                <a:latin typeface="Open Sans"/>
                <a:ea typeface="Open Sans"/>
                <a:cs typeface="Open Sans"/>
                <a:sym typeface="Open Sans"/>
              </a:rPr>
              <a:t>Dept EECE, GST Bengaluru</a:t>
            </a:r>
            <a:endParaRPr sz="1800" b="0" i="0" u="none" strike="noStrike" cap="none">
              <a:solidFill>
                <a:srgbClr val="7F7F7F"/>
              </a:solidFill>
              <a:latin typeface="Open Sans"/>
              <a:ea typeface="Open Sans"/>
              <a:cs typeface="Open Sans"/>
              <a:sym typeface="Open Sans"/>
            </a:endParaRPr>
          </a:p>
        </p:txBody>
      </p:sp>
      <p:pic>
        <p:nvPicPr>
          <p:cNvPr id="11" name="Google Shape;11;p64"/>
          <p:cNvPicPr preferRelativeResize="0"/>
          <p:nvPr userDrawn="1"/>
        </p:nvPicPr>
        <p:blipFill rotWithShape="1">
          <a:blip r:embed="rId11">
            <a:alphaModFix/>
          </a:blip>
          <a:srcRect/>
          <a:stretch/>
        </p:blipFill>
        <p:spPr>
          <a:xfrm>
            <a:off x="10545066" y="6107763"/>
            <a:ext cx="1432859" cy="614082"/>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54" r:id="rId1"/>
    <p:sldLayoutId id="2147483655" r:id="rId2"/>
    <p:sldLayoutId id="2147483675" r:id="rId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A4A3A4"/>
          </p15:clr>
        </p15:guide>
        <p15:guide id="2" pos="3840">
          <p15:clr>
            <a:srgbClr val="A4A3A4"/>
          </p15:clr>
        </p15:guide>
        <p15:guide id="3" orient="horz" pos="799">
          <p15:clr>
            <a:srgbClr val="A4A3A4"/>
          </p15:clr>
        </p15:guide>
        <p15:guide id="4" orient="horz" pos="346">
          <p15:clr>
            <a:srgbClr val="A4A3A4"/>
          </p15:clr>
        </p15:guide>
        <p15:guide id="5" orient="horz" pos="1253">
          <p15:clr>
            <a:srgbClr val="A4A3A4"/>
          </p15:clr>
        </p15:guide>
        <p15:guide id="6" orient="horz" pos="1706">
          <p15:clr>
            <a:srgbClr val="A4A3A4"/>
          </p15:clr>
        </p15:guide>
        <p15:guide id="7" orient="horz" pos="2614">
          <p15:clr>
            <a:srgbClr val="A4A3A4"/>
          </p15:clr>
        </p15:guide>
        <p15:guide id="8" orient="horz" pos="3067">
          <p15:clr>
            <a:srgbClr val="A4A3A4"/>
          </p15:clr>
        </p15:guide>
        <p15:guide id="9" orient="horz" pos="3521">
          <p15:clr>
            <a:srgbClr val="A4A3A4"/>
          </p15:clr>
        </p15:guide>
        <p15:guide id="10" orient="horz" pos="3974">
          <p15:clr>
            <a:srgbClr val="A4A3A4"/>
          </p15:clr>
        </p15:guide>
        <p15:guide id="11" pos="4294">
          <p15:clr>
            <a:srgbClr val="A4A3A4"/>
          </p15:clr>
        </p15:guide>
        <p15:guide id="12" pos="4747">
          <p15:clr>
            <a:srgbClr val="A4A3A4"/>
          </p15:clr>
        </p15:guide>
        <p15:guide id="13" pos="211">
          <p15:clr>
            <a:srgbClr val="A4A3A4"/>
          </p15:clr>
        </p15:guide>
        <p15:guide id="14" pos="665">
          <p15:clr>
            <a:srgbClr val="A4A3A4"/>
          </p15:clr>
        </p15:guide>
        <p15:guide id="15" pos="1118">
          <p15:clr>
            <a:srgbClr val="A4A3A4"/>
          </p15:clr>
        </p15:guide>
        <p15:guide id="16" pos="1572">
          <p15:clr>
            <a:srgbClr val="A4A3A4"/>
          </p15:clr>
        </p15:guide>
        <p15:guide id="17" pos="2026">
          <p15:clr>
            <a:srgbClr val="A4A3A4"/>
          </p15:clr>
        </p15:guide>
        <p15:guide id="18" pos="2479">
          <p15:clr>
            <a:srgbClr val="A4A3A4"/>
          </p15:clr>
        </p15:guide>
        <p15:guide id="19" pos="2933">
          <p15:clr>
            <a:srgbClr val="A4A3A4"/>
          </p15:clr>
        </p15:guide>
        <p15:guide id="20" pos="3386">
          <p15:clr>
            <a:srgbClr val="A4A3A4"/>
          </p15:clr>
        </p15:guide>
        <p15:guide id="21" pos="5201">
          <p15:clr>
            <a:srgbClr val="A4A3A4"/>
          </p15:clr>
        </p15:guide>
        <p15:guide id="22" pos="5654">
          <p15:clr>
            <a:srgbClr val="A4A3A4"/>
          </p15:clr>
        </p15:guide>
        <p15:guide id="23" pos="6108">
          <p15:clr>
            <a:srgbClr val="A4A3A4"/>
          </p15:clr>
        </p15:guide>
        <p15:guide id="24" pos="6562">
          <p15:clr>
            <a:srgbClr val="A4A3A4"/>
          </p15:clr>
        </p15:guide>
        <p15:guide id="25" pos="7015">
          <p15:clr>
            <a:srgbClr val="A4A3A4"/>
          </p15:clr>
        </p15:guide>
        <p15:guide id="26" pos="7469">
          <p15:clr>
            <a:srgbClr val="A4A3A4"/>
          </p15:clr>
        </p15:guide>
        <p15:guide id="27" pos="347">
          <p15:clr>
            <a:srgbClr val="F26B43"/>
          </p15:clr>
        </p15:guide>
        <p15:guide id="28" pos="7333">
          <p15:clr>
            <a:srgbClr val="F26B43"/>
          </p15:clr>
        </p15:guide>
      </p15:sldGuideLst>
    </p:ext>
  </p:extLst>
</p:sldMaster>
</file>

<file path=ppt/slides/_rels/slide1.xml.rels>&#65279;<?xml version="1.0" encoding="utf-8"?><Relationships xmlns="http://schemas.openxmlformats.org/package/2006/relationships"><Relationship Type="http://schemas.openxmlformats.org/officeDocument/2006/relationships/image" Target="/ppt/media/image1.png" Id="rId3" /><Relationship Type="http://schemas.openxmlformats.org/officeDocument/2006/relationships/image" Target="/ppt/media/image4.jpeg" Id="rId2" /><Relationship Type="http://schemas.openxmlformats.org/officeDocument/2006/relationships/slideLayout" Target="/ppt/slideLayouts/slideLayout2.xml" Id="rId1" /></Relationships>
</file>

<file path=ppt/slides/_rels/slide10.xml.rels>&#65279;<?xml version="1.0" encoding="utf-8"?><Relationships xmlns="http://schemas.openxmlformats.org/package/2006/relationships"><Relationship Type="http://schemas.openxmlformats.org/officeDocument/2006/relationships/image" Target="/ppt/media/image17.jpeg" Id="rId3" /><Relationship Type="http://schemas.openxmlformats.org/officeDocument/2006/relationships/image" Target="/ppt/media/image16.jpeg" Id="rId2" /><Relationship Type="http://schemas.openxmlformats.org/officeDocument/2006/relationships/slideLayout" Target="/ppt/slideLayouts/slideLayout9.xml" Id="rId1" /></Relationships>
</file>

<file path=ppt/slides/_rels/slide11.xml.rels>&#65279;<?xml version="1.0" encoding="utf-8"?><Relationships xmlns="http://schemas.openxmlformats.org/package/2006/relationships"><Relationship Type="http://schemas.openxmlformats.org/officeDocument/2006/relationships/image" Target="/ppt/media/image19.jpeg" Id="rId3" /><Relationship Type="http://schemas.openxmlformats.org/officeDocument/2006/relationships/image" Target="/ppt/media/image18.jpeg" Id="rId2" /><Relationship Type="http://schemas.openxmlformats.org/officeDocument/2006/relationships/slideLayout" Target="/ppt/slideLayouts/slideLayout9.xml" Id="rId1" /></Relationships>
</file>

<file path=ppt/slides/_rels/slide12.xml.rels>&#65279;<?xml version="1.0" encoding="utf-8"?><Relationships xmlns="http://schemas.openxmlformats.org/package/2006/relationships"><Relationship Type="http://schemas.openxmlformats.org/officeDocument/2006/relationships/image" Target="/ppt/media/image21.jpeg" Id="rId3" /><Relationship Type="http://schemas.openxmlformats.org/officeDocument/2006/relationships/image" Target="/ppt/media/image20.jpeg" Id="rId2" /><Relationship Type="http://schemas.openxmlformats.org/officeDocument/2006/relationships/slideLayout" Target="/ppt/slideLayouts/slideLayout9.xml" Id="rId1" /></Relationships>
</file>

<file path=ppt/slides/_rels/slide13.xml.rels>&#65279;<?xml version="1.0" encoding="utf-8"?><Relationships xmlns="http://schemas.openxmlformats.org/package/2006/relationships"><Relationship Type="http://schemas.openxmlformats.org/officeDocument/2006/relationships/image" Target="/ppt/media/image23.jpeg" Id="rId3" /><Relationship Type="http://schemas.openxmlformats.org/officeDocument/2006/relationships/image" Target="/ppt/media/image22.jpeg" Id="rId2" /><Relationship Type="http://schemas.openxmlformats.org/officeDocument/2006/relationships/slideLayout" Target="/ppt/slideLayouts/slideLayout9.xml" Id="rId1" /></Relationships>
</file>

<file path=ppt/slides/_rels/slide14.xml.rels>&#65279;<?xml version="1.0" encoding="utf-8"?><Relationships xmlns="http://schemas.openxmlformats.org/package/2006/relationships"><Relationship Type="http://schemas.openxmlformats.org/officeDocument/2006/relationships/slideLayout" Target="/ppt/slideLayouts/slideLayout9.xml" Id="rId1" /></Relationships>
</file>

<file path=ppt/slides/_rels/slide15.xml.rels>&#65279;<?xml version="1.0" encoding="utf-8"?><Relationships xmlns="http://schemas.openxmlformats.org/package/2006/relationships"><Relationship Type="http://schemas.openxmlformats.org/officeDocument/2006/relationships/slideLayout" Target="/ppt/slideLayouts/slideLayout9.xml" Id="rId1" /></Relationships>
</file>

<file path=ppt/slides/_rels/slide16.xml.rels>&#65279;<?xml version="1.0" encoding="utf-8"?><Relationships xmlns="http://schemas.openxmlformats.org/package/2006/relationships"><Relationship Type="http://schemas.openxmlformats.org/officeDocument/2006/relationships/slideLayout" Target="/ppt/slideLayouts/slideLayout9.xml" Id="rId1" /></Relationships>
</file>

<file path=ppt/slides/_rels/slide17.xml.rels>&#65279;<?xml version="1.0" encoding="utf-8"?><Relationships xmlns="http://schemas.openxmlformats.org/package/2006/relationships"><Relationship Type="http://schemas.openxmlformats.org/officeDocument/2006/relationships/slideLayout" Target="/ppt/slideLayouts/slideLayout9.xml" Id="rId1" /></Relationships>
</file>

<file path=ppt/slides/_rels/slide18.xml.rels>&#65279;<?xml version="1.0" encoding="utf-8"?><Relationships xmlns="http://schemas.openxmlformats.org/package/2006/relationships"><Relationship Type="http://schemas.openxmlformats.org/officeDocument/2006/relationships/slideLayout" Target="/ppt/slideLayouts/slideLayout9.xml" Id="rId1" /></Relationships>
</file>

<file path=ppt/slides/_rels/slide19.xml.rels>&#65279;<?xml version="1.0" encoding="utf-8"?><Relationships xmlns="http://schemas.openxmlformats.org/package/2006/relationships"><Relationship Type="http://schemas.openxmlformats.org/officeDocument/2006/relationships/slideLayout" Target="/ppt/slideLayouts/slideLayout9.xml" Id="rId1" /></Relationships>
</file>

<file path=ppt/slides/_rels/slide2.xml.rels>&#65279;<?xml version="1.0" encoding="utf-8"?><Relationships xmlns="http://schemas.openxmlformats.org/package/2006/relationships"><Relationship Type="http://schemas.openxmlformats.org/officeDocument/2006/relationships/notesSlide" Target="/ppt/notesSlides/notesSlide1.xml" Id="rId2" /><Relationship Type="http://schemas.openxmlformats.org/officeDocument/2006/relationships/slideLayout" Target="/ppt/slideLayouts/slideLayout9.xml" Id="rId1" /></Relationships>
</file>

<file path=ppt/slides/_rels/slide20.xml.rels>&#65279;<?xml version="1.0" encoding="utf-8"?><Relationships xmlns="http://schemas.openxmlformats.org/package/2006/relationships"><Relationship Type="http://schemas.openxmlformats.org/officeDocument/2006/relationships/slideLayout" Target="/ppt/slideLayouts/slideLayout9.xml" Id="rId1" /></Relationships>
</file>

<file path=ppt/slides/_rels/slide21.xml.rels>&#65279;<?xml version="1.0" encoding="utf-8"?><Relationships xmlns="http://schemas.openxmlformats.org/package/2006/relationships"><Relationship Type="http://schemas.openxmlformats.org/officeDocument/2006/relationships/slideLayout" Target="/ppt/slideLayouts/slideLayout9.xml" Id="rId1" /></Relationships>
</file>

<file path=ppt/slides/_rels/slide22.xml.rels>&#65279;<?xml version="1.0" encoding="utf-8"?><Relationships xmlns="http://schemas.openxmlformats.org/package/2006/relationships"><Relationship Type="http://schemas.openxmlformats.org/officeDocument/2006/relationships/slideLayout" Target="/ppt/slideLayouts/slideLayout9.xml" Id="rId1" /></Relationships>
</file>

<file path=ppt/slides/_rels/slide23.xml.rels>&#65279;<?xml version="1.0" encoding="utf-8"?><Relationships xmlns="http://schemas.openxmlformats.org/package/2006/relationships"><Relationship Type="http://schemas.openxmlformats.org/officeDocument/2006/relationships/notesSlide" Target="/ppt/notesSlides/notesSlide2.xml" Id="rId2" /><Relationship Type="http://schemas.openxmlformats.org/officeDocument/2006/relationships/slideLayout" Target="/ppt/slideLayouts/slideLayout1.xml" Id="rId1" /></Relationships>
</file>

<file path=ppt/slides/_rels/slide3.xml.rels>&#65279;<?xml version="1.0" encoding="utf-8"?><Relationships xmlns="http://schemas.openxmlformats.org/package/2006/relationships"><Relationship Type="http://schemas.openxmlformats.org/officeDocument/2006/relationships/slideLayout" Target="/ppt/slideLayouts/slideLayout9.xml" Id="rId1" /></Relationships>
</file>

<file path=ppt/slides/_rels/slide4.xml.rels>&#65279;<?xml version="1.0" encoding="utf-8"?><Relationships xmlns="http://schemas.openxmlformats.org/package/2006/relationships"><Relationship Type="http://schemas.openxmlformats.org/officeDocument/2006/relationships/image" Target="/ppt/media/image11.jpeg" Id="rId8" /><Relationship Type="http://schemas.openxmlformats.org/officeDocument/2006/relationships/image" Target="/ppt/media/image6.png" Id="rId3" /><Relationship Type="http://schemas.openxmlformats.org/officeDocument/2006/relationships/image" Target="/ppt/media/image10.png" Id="rId7" /><Relationship Type="http://schemas.openxmlformats.org/officeDocument/2006/relationships/image" Target="/ppt/media/image5.png" Id="rId2" /><Relationship Type="http://schemas.openxmlformats.org/officeDocument/2006/relationships/slideLayout" Target="/ppt/slideLayouts/slideLayout9.xml" Id="rId1" /><Relationship Type="http://schemas.openxmlformats.org/officeDocument/2006/relationships/image" Target="/ppt/media/image9.png" Id="rId6" /><Relationship Type="http://schemas.openxmlformats.org/officeDocument/2006/relationships/image" Target="/ppt/media/image8.png" Id="rId5" /><Relationship Type="http://schemas.openxmlformats.org/officeDocument/2006/relationships/image" Target="/ppt/media/image7.png" Id="rId4" /><Relationship Type="http://schemas.openxmlformats.org/officeDocument/2006/relationships/image" Target="/ppt/media/image12.jpeg" Id="rId9" /></Relationships>
</file>

<file path=ppt/slides/_rels/slide5.xml.rels>&#65279;<?xml version="1.0" encoding="utf-8"?><Relationships xmlns="http://schemas.openxmlformats.org/package/2006/relationships"><Relationship Type="http://schemas.openxmlformats.org/officeDocument/2006/relationships/slideLayout" Target="/ppt/slideLayouts/slideLayout9.xml" Id="rId1" /></Relationships>
</file>

<file path=ppt/slides/_rels/slide6.xml.rels>&#65279;<?xml version="1.0" encoding="utf-8"?><Relationships xmlns="http://schemas.openxmlformats.org/package/2006/relationships"><Relationship Type="http://schemas.openxmlformats.org/officeDocument/2006/relationships/slideLayout" Target="/ppt/slideLayouts/slideLayout9.xml" Id="rId1" /></Relationships>
</file>

<file path=ppt/slides/_rels/slide7.xml.rels>&#65279;<?xml version="1.0" encoding="utf-8"?><Relationships xmlns="http://schemas.openxmlformats.org/package/2006/relationships"><Relationship Type="http://schemas.openxmlformats.org/officeDocument/2006/relationships/image" Target="/ppt/media/image13.png" Id="rId2" /><Relationship Type="http://schemas.openxmlformats.org/officeDocument/2006/relationships/slideLayout" Target="/ppt/slideLayouts/slideLayout9.xml" Id="rId1" /></Relationships>
</file>

<file path=ppt/slides/_rels/slide8.xml.rels>&#65279;<?xml version="1.0" encoding="utf-8"?><Relationships xmlns="http://schemas.openxmlformats.org/package/2006/relationships"><Relationship Type="http://schemas.openxmlformats.org/officeDocument/2006/relationships/image" Target="/ppt/media/image14.jpeg" Id="rId2" /><Relationship Type="http://schemas.openxmlformats.org/officeDocument/2006/relationships/slideLayout" Target="/ppt/slideLayouts/slideLayout9.xml" Id="rId1" /></Relationships>
</file>

<file path=ppt/slides/_rels/slide9.xml.rels>&#65279;<?xml version="1.0" encoding="utf-8"?><Relationships xmlns="http://schemas.openxmlformats.org/package/2006/relationships"><Relationship Type="http://schemas.openxmlformats.org/officeDocument/2006/relationships/slideLayout" Target="/ppt/slideLayouts/slideLayout9.xml" Id="rId3" /><Relationship Type="http://schemas.openxmlformats.org/officeDocument/2006/relationships/image" Target="/ppt/media/image15.jpeg" Id="rId4" /><Relationship Type="http://schemas.openxmlformats.org/officeDocument/2006/relationships/video" Target="/ppt/media/media1.mp4" Id="rId2" /><Relationship Type="http://schemas.microsoft.com/office/2007/relationships/media" Target="/ppt/media/media1.mp4" Id="rId1"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062AE9A7-FBD8-C9FF-7958-4AF112522506}"/>
              </a:ext>
            </a:extLst>
          </p:cNvPr>
          <p:cNvSpPr>
            <a:spLocks noGrp="1"/>
          </p:cNvSpPr>
          <p:nvPr>
            <p:ph type="sldNum" idx="4294967295"/>
          </p:nvPr>
        </p:nvSpPr>
        <p:spPr>
          <a:xfrm>
            <a:off x="11460163" y="6218238"/>
            <a:ext cx="731837" cy="523875"/>
          </a:xfrm>
          <a:prstGeom prst="rect">
            <a:avLst/>
          </a:prstGeom>
        </p:spPr>
        <p:txBody>
          <a:bodyPr/>
          <a:lstStyle/>
          <a:p>
            <a:pPr marL="0" lvl="0" indent="0" algn="r" rtl="0">
              <a:spcBef>
                <a:spcPts val="0"/>
              </a:spcBef>
              <a:spcAft>
                <a:spcPts val="0"/>
              </a:spcAft>
              <a:buNone/>
            </a:pPr>
            <a:fld id="{00000000-1234-1234-1234-123412341234}" type="slidenum">
              <a:rPr lang="en-US" sz="1600" smtClean="0">
                <a:latin typeface="Times New Roman"/>
                <a:cs typeface="Times New Roman"/>
              </a:rPr>
              <a:t>1</a:t>
            </a:fld>
            <a:endParaRPr lang="en-US" sz="1600">
              <a:latin typeface="Times New Roman"/>
              <a:cs typeface="Times New Roman"/>
            </a:endParaRPr>
          </a:p>
        </p:txBody>
      </p:sp>
      <p:pic>
        <p:nvPicPr>
          <p:cNvPr id="5" name="Google Shape;87;p1">
            <a:extLst>
              <a:ext uri="{FF2B5EF4-FFF2-40B4-BE49-F238E27FC236}">
                <a16:creationId xmlns:a16="http://schemas.microsoft.com/office/drawing/2014/main" id="{AD01CF2C-8332-E700-171E-F6425D2B2D23}"/>
              </a:ext>
            </a:extLst>
          </p:cNvPr>
          <p:cNvPicPr preferRelativeResize="0"/>
          <p:nvPr/>
        </p:nvPicPr>
        <p:blipFill rotWithShape="1">
          <a:blip r:embed="rId2">
            <a:alphaModFix amt="20000"/>
          </a:blip>
          <a:srcRect l="1514" r="2310" b="19493"/>
          <a:stretch/>
        </p:blipFill>
        <p:spPr>
          <a:xfrm>
            <a:off x="-1235" y="-2236"/>
            <a:ext cx="12193235" cy="6860305"/>
          </a:xfrm>
          <a:prstGeom prst="rect">
            <a:avLst/>
          </a:prstGeom>
          <a:noFill/>
          <a:ln>
            <a:noFill/>
          </a:ln>
        </p:spPr>
      </p:pic>
      <p:sp>
        <p:nvSpPr>
          <p:cNvPr id="6" name="Google Shape;88;p1">
            <a:extLst>
              <a:ext uri="{FF2B5EF4-FFF2-40B4-BE49-F238E27FC236}">
                <a16:creationId xmlns:a16="http://schemas.microsoft.com/office/drawing/2014/main" id="{74F321D0-F3BA-5572-DBB4-C5E77739C8E5}"/>
              </a:ext>
            </a:extLst>
          </p:cNvPr>
          <p:cNvSpPr txBox="1"/>
          <p:nvPr/>
        </p:nvSpPr>
        <p:spPr>
          <a:xfrm>
            <a:off x="4598623" y="3198941"/>
            <a:ext cx="6383867" cy="33851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600" b="1" i="0" u="none" strike="noStrike" cap="none">
                <a:solidFill>
                  <a:srgbClr val="007069"/>
                </a:solidFill>
                <a:latin typeface="Times New Roman"/>
                <a:ea typeface="Open Sans"/>
                <a:cs typeface="Times New Roman"/>
                <a:sym typeface="Open Sans"/>
              </a:rPr>
              <a:t>GITAM (Deemed-to-be) University</a:t>
            </a:r>
            <a:endParaRPr lang="en-US" sz="1600">
              <a:latin typeface="Times New Roman"/>
              <a:cs typeface="Times New Roman"/>
            </a:endParaRPr>
          </a:p>
        </p:txBody>
      </p:sp>
      <p:sp>
        <p:nvSpPr>
          <p:cNvPr id="11" name="Google Shape;93;p1">
            <a:extLst>
              <a:ext uri="{FF2B5EF4-FFF2-40B4-BE49-F238E27FC236}">
                <a16:creationId xmlns:a16="http://schemas.microsoft.com/office/drawing/2014/main" id="{5F318AA7-C96A-3AAD-7C94-E53133C5AD6C}"/>
              </a:ext>
            </a:extLst>
          </p:cNvPr>
          <p:cNvSpPr/>
          <p:nvPr/>
        </p:nvSpPr>
        <p:spPr>
          <a:xfrm>
            <a:off x="3060700" y="6148918"/>
            <a:ext cx="6096000" cy="33851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600" b="0" i="0" u="none" strike="noStrike" cap="none">
                <a:solidFill>
                  <a:srgbClr val="7F7F7F"/>
                </a:solidFill>
                <a:latin typeface="Times New Roman"/>
                <a:ea typeface="Montserrat Medium"/>
                <a:cs typeface="Times New Roman"/>
                <a:sym typeface="Montserrat Medium"/>
              </a:rPr>
              <a:t>www.gitam.edu</a:t>
            </a:r>
            <a:endParaRPr sz="1600" b="0" i="0" u="none" strike="noStrike" cap="none">
              <a:solidFill>
                <a:srgbClr val="7F7F7F"/>
              </a:solidFill>
              <a:latin typeface="Times New Roman"/>
              <a:ea typeface="Montserrat Medium"/>
              <a:cs typeface="Times New Roman"/>
              <a:sym typeface="Montserrat Medium"/>
            </a:endParaRPr>
          </a:p>
        </p:txBody>
      </p:sp>
      <p:grpSp>
        <p:nvGrpSpPr>
          <p:cNvPr id="12" name="Google Shape;94;p1">
            <a:extLst>
              <a:ext uri="{FF2B5EF4-FFF2-40B4-BE49-F238E27FC236}">
                <a16:creationId xmlns:a16="http://schemas.microsoft.com/office/drawing/2014/main" id="{27E17DC4-EBA4-36D1-CC55-FFAF1FD93FF1}"/>
              </a:ext>
            </a:extLst>
          </p:cNvPr>
          <p:cNvGrpSpPr/>
          <p:nvPr/>
        </p:nvGrpSpPr>
        <p:grpSpPr>
          <a:xfrm rot="2700000">
            <a:off x="5984712" y="5183993"/>
            <a:ext cx="231043" cy="225933"/>
            <a:chOff x="11087593" y="13905"/>
            <a:chExt cx="1085533" cy="1061509"/>
          </a:xfrm>
        </p:grpSpPr>
        <p:sp>
          <p:nvSpPr>
            <p:cNvPr id="13" name="Google Shape;95;p1">
              <a:extLst>
                <a:ext uri="{FF2B5EF4-FFF2-40B4-BE49-F238E27FC236}">
                  <a16:creationId xmlns:a16="http://schemas.microsoft.com/office/drawing/2014/main" id="{AE7092A2-B102-1273-6C25-E1736799EF72}"/>
                </a:ext>
              </a:extLst>
            </p:cNvPr>
            <p:cNvSpPr/>
            <p:nvPr/>
          </p:nvSpPr>
          <p:spPr>
            <a:xfrm>
              <a:off x="11087593" y="548342"/>
              <a:ext cx="537028" cy="527072"/>
            </a:xfrm>
            <a:prstGeom prst="rect">
              <a:avLst/>
            </a:prstGeom>
            <a:solidFill>
              <a:srgbClr val="DF2A3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a:buNone/>
              </a:pPr>
              <a:endParaRPr sz="1600" b="0" i="0" u="none" strike="noStrike" cap="none">
                <a:solidFill>
                  <a:schemeClr val="lt1"/>
                </a:solidFill>
                <a:latin typeface="Times New Roman"/>
                <a:ea typeface="Calibri"/>
                <a:cs typeface="Times New Roman"/>
                <a:sym typeface="Calibri"/>
              </a:endParaRPr>
            </a:p>
          </p:txBody>
        </p:sp>
        <p:sp>
          <p:nvSpPr>
            <p:cNvPr id="14" name="Google Shape;96;p1">
              <a:extLst>
                <a:ext uri="{FF2B5EF4-FFF2-40B4-BE49-F238E27FC236}">
                  <a16:creationId xmlns:a16="http://schemas.microsoft.com/office/drawing/2014/main" id="{CD50D2DC-2455-5951-3C5D-BB02F217709E}"/>
                </a:ext>
              </a:extLst>
            </p:cNvPr>
            <p:cNvSpPr/>
            <p:nvPr/>
          </p:nvSpPr>
          <p:spPr>
            <a:xfrm>
              <a:off x="11636098" y="13905"/>
              <a:ext cx="537028" cy="527079"/>
            </a:xfrm>
            <a:prstGeom prst="rect">
              <a:avLst/>
            </a:prstGeom>
            <a:solidFill>
              <a:srgbClr val="3A3A7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a:buNone/>
              </a:pPr>
              <a:endParaRPr sz="1600" b="0" i="0" u="none" strike="noStrike" cap="none">
                <a:solidFill>
                  <a:schemeClr val="lt1"/>
                </a:solidFill>
                <a:latin typeface="Times New Roman"/>
                <a:ea typeface="Calibri"/>
                <a:cs typeface="Times New Roman"/>
                <a:sym typeface="Calibri"/>
              </a:endParaRPr>
            </a:p>
          </p:txBody>
        </p:sp>
      </p:grpSp>
      <p:sp>
        <p:nvSpPr>
          <p:cNvPr id="16" name="Google Shape;104;p1">
            <a:extLst>
              <a:ext uri="{FF2B5EF4-FFF2-40B4-BE49-F238E27FC236}">
                <a16:creationId xmlns:a16="http://schemas.microsoft.com/office/drawing/2014/main" id="{C323D64D-BE3D-E115-33E9-192C329B4C2B}"/>
              </a:ext>
            </a:extLst>
          </p:cNvPr>
          <p:cNvSpPr/>
          <p:nvPr/>
        </p:nvSpPr>
        <p:spPr>
          <a:xfrm>
            <a:off x="2904067" y="4430594"/>
            <a:ext cx="6096000" cy="58473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n-US" sz="1600" b="1" i="0" u="none" strike="noStrike" cap="none">
                <a:solidFill>
                  <a:schemeClr val="dk1"/>
                </a:solidFill>
                <a:latin typeface="Times New Roman"/>
                <a:ea typeface="Montserrat Medium"/>
                <a:cs typeface="Times New Roman"/>
                <a:sym typeface="Montserrat Medium"/>
              </a:rPr>
              <a:t>Department of Electrical Electronics and Communication Engineering</a:t>
            </a:r>
            <a:endParaRPr sz="1600" b="1" i="0" u="none" strike="noStrike" cap="none">
              <a:solidFill>
                <a:schemeClr val="dk1"/>
              </a:solidFill>
              <a:latin typeface="Times New Roman"/>
              <a:cs typeface="Times New Roman"/>
              <a:sym typeface="Arial"/>
            </a:endParaRPr>
          </a:p>
        </p:txBody>
      </p:sp>
      <p:sp>
        <p:nvSpPr>
          <p:cNvPr id="17" name="Google Shape;105;p1">
            <a:extLst>
              <a:ext uri="{FF2B5EF4-FFF2-40B4-BE49-F238E27FC236}">
                <a16:creationId xmlns:a16="http://schemas.microsoft.com/office/drawing/2014/main" id="{C9CF77E4-28A7-270F-8F1A-AFD4E8DCECCF}"/>
              </a:ext>
            </a:extLst>
          </p:cNvPr>
          <p:cNvSpPr/>
          <p:nvPr/>
        </p:nvSpPr>
        <p:spPr>
          <a:xfrm>
            <a:off x="9156700" y="5791918"/>
            <a:ext cx="2926946" cy="33851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endParaRPr sz="1600" b="1" i="0" u="none" strike="noStrike" cap="none">
              <a:solidFill>
                <a:schemeClr val="dk1"/>
              </a:solidFill>
              <a:latin typeface="Times New Roman"/>
              <a:cs typeface="Times New Roman"/>
              <a:sym typeface="Arial"/>
            </a:endParaRPr>
          </a:p>
        </p:txBody>
      </p:sp>
      <p:sp>
        <p:nvSpPr>
          <p:cNvPr id="19" name="Google Shape;111;p1">
            <a:extLst>
              <a:ext uri="{FF2B5EF4-FFF2-40B4-BE49-F238E27FC236}">
                <a16:creationId xmlns:a16="http://schemas.microsoft.com/office/drawing/2014/main" id="{037B6323-B919-404C-9A53-E2D1EEBBC29E}"/>
              </a:ext>
            </a:extLst>
          </p:cNvPr>
          <p:cNvSpPr/>
          <p:nvPr/>
        </p:nvSpPr>
        <p:spPr>
          <a:xfrm>
            <a:off x="133754" y="4504626"/>
            <a:ext cx="2926946" cy="1323399"/>
          </a:xfrm>
          <a:prstGeom prst="rect">
            <a:avLst/>
          </a:prstGeom>
          <a:noFill/>
          <a:ln>
            <a:noFill/>
          </a:ln>
        </p:spPr>
        <p:txBody>
          <a:bodyPr spcFirstLastPara="1" wrap="square" lIns="91425" tIns="45700" rIns="91425" bIns="45700" anchor="t" anchorCtr="0">
            <a:spAutoFit/>
          </a:bodyPr>
          <a:lstStyle/>
          <a:p>
            <a:pPr marL="0" marR="0" lvl="0" indent="0">
              <a:lnSpc>
                <a:spcPct val="100000"/>
              </a:lnSpc>
              <a:spcBef>
                <a:spcPts val="0"/>
              </a:spcBef>
              <a:spcAft>
                <a:spcPts val="0"/>
              </a:spcAft>
              <a:buNone/>
            </a:pPr>
            <a:r>
              <a:rPr lang="en-US" sz="1600" b="1" i="0" u="none" strike="noStrike" cap="none">
                <a:solidFill>
                  <a:schemeClr val="dk1"/>
                </a:solidFill>
                <a:latin typeface="Times New Roman"/>
                <a:ea typeface="Montserrat Medium"/>
                <a:cs typeface="Times New Roman"/>
                <a:sym typeface="Montserrat Medium"/>
              </a:rPr>
              <a:t>Project Team: </a:t>
            </a:r>
            <a:endParaRPr lang="en-US" sz="1600" i="0" u="none" strike="noStrike" cap="none">
              <a:solidFill>
                <a:schemeClr val="dk1"/>
              </a:solidFill>
              <a:latin typeface="Times New Roman"/>
              <a:ea typeface="Montserrat Medium"/>
              <a:cs typeface="Times New Roman"/>
            </a:endParaRPr>
          </a:p>
          <a:p>
            <a:pPr marL="285750" indent="-285750">
              <a:buFont typeface="Arial,Sans-Serif"/>
              <a:buChar char="•"/>
            </a:pPr>
            <a:r>
              <a:rPr lang="en-US" sz="1600" b="1">
                <a:solidFill>
                  <a:schemeClr val="dk1"/>
                </a:solidFill>
                <a:latin typeface="Times New Roman"/>
                <a:cs typeface="Times New Roman"/>
                <a:sym typeface="Montserrat Medium"/>
              </a:rPr>
              <a:t>Avula Veera Siva Reddy </a:t>
            </a:r>
            <a:endParaRPr lang="en-US" sz="1600" i="0" u="none" strike="noStrike" cap="none">
              <a:solidFill>
                <a:schemeClr val="dk1"/>
              </a:solidFill>
              <a:latin typeface="Times New Roman"/>
              <a:cs typeface="Times New Roman"/>
            </a:endParaRPr>
          </a:p>
          <a:p>
            <a:pPr marL="285750" indent="-285750">
              <a:buFont typeface="Arial,Sans-Serif"/>
              <a:buChar char="•"/>
            </a:pPr>
            <a:r>
              <a:rPr lang="en-US" sz="1600" b="1">
                <a:solidFill>
                  <a:schemeClr val="dk1"/>
                </a:solidFill>
                <a:latin typeface="Times New Roman"/>
                <a:cs typeface="Times New Roman"/>
                <a:sym typeface="Montserrat Medium"/>
              </a:rPr>
              <a:t>Boya Rajesh </a:t>
            </a:r>
            <a:endParaRPr lang="en-US" sz="1600" i="0" u="none" strike="noStrike" cap="none">
              <a:solidFill>
                <a:schemeClr val="dk1"/>
              </a:solidFill>
              <a:latin typeface="Times New Roman"/>
              <a:cs typeface="Times New Roman"/>
            </a:endParaRPr>
          </a:p>
          <a:p>
            <a:pPr marL="285750" indent="-285750">
              <a:buFont typeface="Arial,Sans-Serif"/>
              <a:buChar char="•"/>
            </a:pPr>
            <a:r>
              <a:rPr lang="en-US" sz="1600" b="1">
                <a:solidFill>
                  <a:schemeClr val="dk1"/>
                </a:solidFill>
                <a:latin typeface="Times New Roman"/>
                <a:cs typeface="Times New Roman"/>
                <a:sym typeface="Montserrat Medium"/>
              </a:rPr>
              <a:t>Bhanu Siva Sai Kumar M</a:t>
            </a:r>
            <a:endParaRPr lang="en-US" sz="1600">
              <a:latin typeface="Times New Roman"/>
              <a:cs typeface="Times New Roman"/>
            </a:endParaRPr>
          </a:p>
          <a:p>
            <a:pPr marL="285750" marR="0" lvl="0" indent="-285750" algn="ctr" rtl="0">
              <a:lnSpc>
                <a:spcPct val="100000"/>
              </a:lnSpc>
              <a:spcBef>
                <a:spcPts val="0"/>
              </a:spcBef>
              <a:spcAft>
                <a:spcPts val="0"/>
              </a:spcAft>
              <a:buClr>
                <a:srgbClr val="000000"/>
              </a:buClr>
              <a:buSzPts val="1400"/>
              <a:buFont typeface="Arial" panose="020B0604020202020204" pitchFamily="34" charset="0"/>
              <a:buChar char="•"/>
            </a:pPr>
            <a:endParaRPr sz="1600" b="1" i="0" u="none" strike="noStrike" cap="none">
              <a:solidFill>
                <a:schemeClr val="dk1"/>
              </a:solidFill>
              <a:latin typeface="Times New Roman"/>
              <a:cs typeface="Times New Roman"/>
              <a:sym typeface="Arial"/>
            </a:endParaRPr>
          </a:p>
        </p:txBody>
      </p:sp>
      <p:sp>
        <p:nvSpPr>
          <p:cNvPr id="20" name="Google Shape;111;p1">
            <a:extLst>
              <a:ext uri="{FF2B5EF4-FFF2-40B4-BE49-F238E27FC236}">
                <a16:creationId xmlns:a16="http://schemas.microsoft.com/office/drawing/2014/main" id="{663FF154-6303-06EF-099B-905F19C206B2}"/>
              </a:ext>
            </a:extLst>
          </p:cNvPr>
          <p:cNvSpPr/>
          <p:nvPr/>
        </p:nvSpPr>
        <p:spPr>
          <a:xfrm>
            <a:off x="9322056" y="5040405"/>
            <a:ext cx="2926946" cy="1077178"/>
          </a:xfrm>
          <a:prstGeom prst="rect">
            <a:avLst/>
          </a:prstGeom>
          <a:noFill/>
          <a:ln>
            <a:noFill/>
          </a:ln>
        </p:spPr>
        <p:txBody>
          <a:bodyPr spcFirstLastPara="1" wrap="square" lIns="91425" tIns="45700" rIns="91425" bIns="45700" anchor="t" anchorCtr="0">
            <a:spAutoFit/>
          </a:bodyPr>
          <a:lstStyle/>
          <a:p>
            <a:pPr marR="0" lvl="0" rtl="0">
              <a:lnSpc>
                <a:spcPct val="100000"/>
              </a:lnSpc>
              <a:spcBef>
                <a:spcPts val="0"/>
              </a:spcBef>
              <a:spcAft>
                <a:spcPts val="0"/>
              </a:spcAft>
              <a:buClr>
                <a:srgbClr val="000000"/>
              </a:buClr>
              <a:buSzPts val="1400"/>
            </a:pPr>
            <a:r>
              <a:rPr lang="en-US" sz="1600" b="1" i="0" u="none" strike="noStrike" cap="none">
                <a:solidFill>
                  <a:schemeClr val="dk1"/>
                </a:solidFill>
                <a:latin typeface="Times New Roman"/>
                <a:ea typeface="Montserrat Medium"/>
                <a:cs typeface="Times New Roman"/>
                <a:sym typeface="Montserrat Medium"/>
              </a:rPr>
              <a:t>Project Mentor: </a:t>
            </a:r>
            <a:endParaRPr lang="en-US" sz="1600">
              <a:solidFill>
                <a:schemeClr val="dk1"/>
              </a:solidFill>
              <a:latin typeface="Times New Roman"/>
              <a:cs typeface="Times New Roman"/>
            </a:endParaRPr>
          </a:p>
          <a:p>
            <a:pPr marL="285750" indent="-285750" algn="ctr">
              <a:buSzPts val="1400"/>
              <a:buFont typeface="Arial" panose="020B0604020202020204" pitchFamily="34" charset="0"/>
              <a:buChar char="•"/>
            </a:pPr>
            <a:r>
              <a:rPr lang="en-US" sz="1600" b="1">
                <a:solidFill>
                  <a:schemeClr val="dk1"/>
                </a:solidFill>
                <a:latin typeface="Times New Roman"/>
                <a:ea typeface="Montserrat Medium"/>
                <a:cs typeface="Times New Roman"/>
              </a:rPr>
              <a:t>Dr. Jaya Prakash Sahoo</a:t>
            </a:r>
          </a:p>
          <a:p>
            <a:pPr marL="0" marR="0" lvl="0" indent="0" rtl="0">
              <a:lnSpc>
                <a:spcPct val="100000"/>
              </a:lnSpc>
              <a:spcBef>
                <a:spcPts val="0"/>
              </a:spcBef>
              <a:spcAft>
                <a:spcPts val="0"/>
              </a:spcAft>
              <a:buClr>
                <a:srgbClr val="000000"/>
              </a:buClr>
              <a:buSzPts val="1400"/>
              <a:buFont typeface="Arial"/>
              <a:buNone/>
            </a:pPr>
            <a:r>
              <a:rPr lang="en-US" sz="1600" b="1" i="0" u="none" strike="noStrike" cap="none">
                <a:solidFill>
                  <a:schemeClr val="dk1"/>
                </a:solidFill>
                <a:latin typeface="Times New Roman"/>
                <a:ea typeface="Montserrat Medium"/>
                <a:cs typeface="Times New Roman"/>
                <a:sym typeface="Montserrat Medium"/>
              </a:rPr>
              <a:t>Project In-charge: </a:t>
            </a:r>
          </a:p>
          <a:p>
            <a:pPr marL="285750" indent="-285750" algn="ctr">
              <a:buSzPts val="1400"/>
              <a:buFont typeface="Arial" panose="020B0604020202020204" pitchFamily="34" charset="0"/>
              <a:buChar char="•"/>
            </a:pPr>
            <a:r>
              <a:rPr lang="en-US" sz="1600" b="1">
                <a:latin typeface="Times New Roman"/>
                <a:cs typeface="Times New Roman"/>
              </a:rPr>
              <a:t>Dr. Ambar Bajpai</a:t>
            </a:r>
            <a:endParaRPr lang="en-US" sz="1600" b="1" i="0" u="none" strike="noStrike" cap="none">
              <a:solidFill>
                <a:schemeClr val="dk1"/>
              </a:solidFill>
              <a:latin typeface="Times New Roman"/>
              <a:cs typeface="Times New Roman"/>
            </a:endParaRPr>
          </a:p>
        </p:txBody>
      </p:sp>
      <p:pic>
        <p:nvPicPr>
          <p:cNvPr id="21" name="Google Shape;67;p1">
            <a:extLst>
              <a:ext uri="{FF2B5EF4-FFF2-40B4-BE49-F238E27FC236}">
                <a16:creationId xmlns:a16="http://schemas.microsoft.com/office/drawing/2014/main" id="{14559E83-6276-698C-A2DC-9D1D6C0E44CD}"/>
              </a:ext>
            </a:extLst>
          </p:cNvPr>
          <p:cNvPicPr preferRelativeResize="0"/>
          <p:nvPr/>
        </p:nvPicPr>
        <p:blipFill rotWithShape="1">
          <a:blip r:embed="rId3">
            <a:alphaModFix/>
          </a:blip>
          <a:srcRect/>
          <a:stretch/>
        </p:blipFill>
        <p:spPr>
          <a:xfrm>
            <a:off x="4601352" y="1778687"/>
            <a:ext cx="2674631" cy="1245671"/>
          </a:xfrm>
          <a:prstGeom prst="rect">
            <a:avLst/>
          </a:prstGeom>
          <a:noFill/>
          <a:ln>
            <a:noFill/>
          </a:ln>
        </p:spPr>
      </p:pic>
      <p:sp>
        <p:nvSpPr>
          <p:cNvPr id="22" name="Google Shape;88;p1">
            <a:extLst>
              <a:ext uri="{FF2B5EF4-FFF2-40B4-BE49-F238E27FC236}">
                <a16:creationId xmlns:a16="http://schemas.microsoft.com/office/drawing/2014/main" id="{8CF9D16E-FF17-2A50-8767-3A06BCEC2AD9}"/>
              </a:ext>
            </a:extLst>
          </p:cNvPr>
          <p:cNvSpPr txBox="1"/>
          <p:nvPr/>
        </p:nvSpPr>
        <p:spPr>
          <a:xfrm>
            <a:off x="2078391" y="264014"/>
            <a:ext cx="8095292" cy="954067"/>
          </a:xfrm>
          <a:prstGeom prst="rect">
            <a:avLst/>
          </a:prstGeom>
          <a:noFill/>
          <a:ln>
            <a:noFill/>
          </a:ln>
        </p:spPr>
        <p:txBody>
          <a:bodyPr spcFirstLastPara="1" wrap="square" lIns="91425" tIns="45700" rIns="91425" bIns="45700" anchor="t" anchorCtr="0">
            <a:spAutoFit/>
          </a:bodyPr>
          <a:lstStyle/>
          <a:p>
            <a:pPr algn="ctr"/>
            <a:r>
              <a:rPr lang="en-US" sz="2000" b="1">
                <a:solidFill>
                  <a:schemeClr val="dk1"/>
                </a:solidFill>
                <a:latin typeface="Times New Roman"/>
                <a:ea typeface="Open Sans"/>
                <a:cs typeface="Times New Roman"/>
                <a:sym typeface="Open Sans"/>
              </a:rPr>
              <a:t>Surface EMG Based Hand Gesture Signal Classification Using CNN for Control Of Software Robot</a:t>
            </a:r>
            <a:endParaRPr lang="en-US" sz="2000">
              <a:solidFill>
                <a:schemeClr val="dk1"/>
              </a:solidFill>
              <a:latin typeface="Times New Roman"/>
              <a:ea typeface="Open Sans"/>
              <a:cs typeface="Times New Roman"/>
              <a:sym typeface="Open Sans"/>
            </a:endParaRPr>
          </a:p>
          <a:p>
            <a:pPr marL="0" marR="0" lvl="0" indent="0" algn="ctr">
              <a:spcBef>
                <a:spcPts val="0"/>
              </a:spcBef>
              <a:spcAft>
                <a:spcPts val="0"/>
              </a:spcAft>
              <a:buNone/>
            </a:pPr>
            <a:endParaRPr lang="en-US" sz="1600" b="1">
              <a:solidFill>
                <a:srgbClr val="007069"/>
              </a:solidFill>
              <a:latin typeface="Times New Roman"/>
              <a:ea typeface="Open Sans"/>
              <a:cs typeface="Times New Roman"/>
            </a:endParaRPr>
          </a:p>
        </p:txBody>
      </p:sp>
      <p:sp>
        <p:nvSpPr>
          <p:cNvPr id="23" name="Google Shape;88;p1">
            <a:extLst>
              <a:ext uri="{FF2B5EF4-FFF2-40B4-BE49-F238E27FC236}">
                <a16:creationId xmlns:a16="http://schemas.microsoft.com/office/drawing/2014/main" id="{D8F66EB9-9CBE-8ACD-E616-93A5AE55CF5C}"/>
              </a:ext>
            </a:extLst>
          </p:cNvPr>
          <p:cNvSpPr txBox="1"/>
          <p:nvPr/>
        </p:nvSpPr>
        <p:spPr>
          <a:xfrm>
            <a:off x="4106192" y="1072201"/>
            <a:ext cx="4005016" cy="33851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b="1" i="0" u="none" strike="noStrike" cap="none">
                <a:solidFill>
                  <a:srgbClr val="007069"/>
                </a:solidFill>
                <a:latin typeface="Times New Roman"/>
                <a:ea typeface="Open Sans"/>
                <a:cs typeface="Times New Roman"/>
                <a:sym typeface="Open Sans"/>
              </a:rPr>
              <a:t>Mid-Review </a:t>
            </a:r>
            <a:r>
              <a:rPr lang="en-US" sz="1600" b="1">
                <a:solidFill>
                  <a:srgbClr val="007069"/>
                </a:solidFill>
                <a:latin typeface="Times New Roman"/>
                <a:ea typeface="Open Sans"/>
                <a:cs typeface="Times New Roman"/>
                <a:sym typeface="Open Sans"/>
              </a:rPr>
              <a:t>3</a:t>
            </a:r>
            <a:endParaRPr lang="en-US" sz="1600">
              <a:latin typeface="Times New Roman"/>
              <a:cs typeface="Times New Roman"/>
            </a:endParaRPr>
          </a:p>
        </p:txBody>
      </p:sp>
      <p:sp>
        <p:nvSpPr>
          <p:cNvPr id="25" name="Google Shape;120;p76">
            <a:extLst>
              <a:ext uri="{FF2B5EF4-FFF2-40B4-BE49-F238E27FC236}">
                <a16:creationId xmlns:a16="http://schemas.microsoft.com/office/drawing/2014/main" id="{38A183C7-510B-0906-FECD-64BA2B628A0E}"/>
              </a:ext>
            </a:extLst>
          </p:cNvPr>
          <p:cNvSpPr/>
          <p:nvPr/>
        </p:nvSpPr>
        <p:spPr>
          <a:xfrm>
            <a:off x="133754" y="3194604"/>
            <a:ext cx="2432050" cy="468792"/>
          </a:xfrm>
          <a:prstGeom prst="roundRect">
            <a:avLst>
              <a:gd name="adj" fmla="val 16667"/>
            </a:avLst>
          </a:prstGeom>
          <a:solidFill>
            <a:schemeClr val="tx2">
              <a:lumMod val="10000"/>
            </a:schemeClr>
          </a:solidFill>
          <a:ln w="25400" cap="flat" cmpd="sng">
            <a:solidFill>
              <a:schemeClr val="tx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US" sz="1600" b="1" i="0" u="none" strike="noStrike" cap="none">
                <a:solidFill>
                  <a:schemeClr val="lt1"/>
                </a:solidFill>
                <a:latin typeface="Times New Roman"/>
                <a:ea typeface="Verdana"/>
                <a:cs typeface="Times New Roman"/>
                <a:sym typeface="Verdana"/>
              </a:rPr>
              <a:t>AY 2021-25 </a:t>
            </a:r>
            <a:endParaRPr sz="1600" b="1" i="0" u="none" strike="noStrike" cap="none">
              <a:solidFill>
                <a:srgbClr val="000000"/>
              </a:solidFill>
              <a:latin typeface="Times New Roman"/>
              <a:cs typeface="Times New Roman"/>
              <a:sym typeface="Arial"/>
            </a:endParaRPr>
          </a:p>
        </p:txBody>
      </p:sp>
      <p:sp>
        <p:nvSpPr>
          <p:cNvPr id="26" name="Google Shape;120;p76">
            <a:extLst>
              <a:ext uri="{FF2B5EF4-FFF2-40B4-BE49-F238E27FC236}">
                <a16:creationId xmlns:a16="http://schemas.microsoft.com/office/drawing/2014/main" id="{B3C9655A-2680-CBD4-341A-460C55A63157}"/>
              </a:ext>
            </a:extLst>
          </p:cNvPr>
          <p:cNvSpPr/>
          <p:nvPr/>
        </p:nvSpPr>
        <p:spPr>
          <a:xfrm>
            <a:off x="9156701" y="2965412"/>
            <a:ext cx="2901546" cy="818907"/>
          </a:xfrm>
          <a:prstGeom prst="roundRect">
            <a:avLst>
              <a:gd name="adj" fmla="val 16667"/>
            </a:avLst>
          </a:prstGeom>
          <a:solidFill>
            <a:schemeClr val="tx2">
              <a:lumMod val="10000"/>
            </a:schemeClr>
          </a:solidFill>
          <a:ln w="25400" cap="flat" cmpd="sng">
            <a:solidFill>
              <a:schemeClr val="tx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US" sz="1600" b="1" i="0" u="none" strike="noStrike" cap="none">
                <a:solidFill>
                  <a:schemeClr val="lt1"/>
                </a:solidFill>
                <a:latin typeface="Times New Roman"/>
                <a:ea typeface="Verdana"/>
                <a:cs typeface="Times New Roman"/>
                <a:sym typeface="Verdana"/>
              </a:rPr>
              <a:t>Major Project</a:t>
            </a:r>
          </a:p>
          <a:p>
            <a:pPr marL="0" marR="0" lvl="0" indent="0" algn="ctr" rtl="0">
              <a:lnSpc>
                <a:spcPct val="100000"/>
              </a:lnSpc>
              <a:spcBef>
                <a:spcPts val="0"/>
              </a:spcBef>
              <a:spcAft>
                <a:spcPts val="0"/>
              </a:spcAft>
              <a:buClr>
                <a:srgbClr val="000000"/>
              </a:buClr>
              <a:buSzPts val="3600"/>
              <a:buFont typeface="Arial"/>
              <a:buNone/>
            </a:pPr>
            <a:r>
              <a:rPr lang="en-US" sz="1600" b="1" i="0" u="none" strike="noStrike" cap="none">
                <a:solidFill>
                  <a:schemeClr val="lt1"/>
                </a:solidFill>
                <a:latin typeface="Times New Roman"/>
                <a:ea typeface="Verdana"/>
                <a:cs typeface="Times New Roman"/>
                <a:sym typeface="Verdana"/>
              </a:rPr>
              <a:t>Project ID: </a:t>
            </a:r>
            <a:r>
              <a:rPr lang="en-US" sz="1600" b="1">
                <a:solidFill>
                  <a:schemeClr val="lt1"/>
                </a:solidFill>
                <a:latin typeface="Times New Roman"/>
                <a:ea typeface="Verdana"/>
                <a:cs typeface="Times New Roman"/>
                <a:sym typeface="Verdana"/>
              </a:rPr>
              <a:t>Cs-6</a:t>
            </a:r>
            <a:endParaRPr lang="en-US" sz="1600" b="1" i="0" u="none" strike="noStrike" cap="none">
              <a:solidFill>
                <a:schemeClr val="lt1"/>
              </a:solidFill>
              <a:latin typeface="Times New Roman"/>
              <a:ea typeface="Verdana"/>
              <a:cs typeface="Times New Roman"/>
            </a:endParaRPr>
          </a:p>
        </p:txBody>
      </p:sp>
    </p:spTree>
    <p:extLst>
      <p:ext uri="{BB962C8B-B14F-4D97-AF65-F5344CB8AC3E}">
        <p14:creationId xmlns:p14="http://schemas.microsoft.com/office/powerpoint/2010/main" val="29013302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3FB4948F-7107-EC42-1D8D-D0E4FD4FEBCC}"/>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a:t>10</a:t>
            </a:fld>
            <a:endParaRPr lang="en-US"/>
          </a:p>
        </p:txBody>
      </p:sp>
      <p:sp>
        <p:nvSpPr>
          <p:cNvPr id="4" name="TextBox 3">
            <a:extLst>
              <a:ext uri="{FF2B5EF4-FFF2-40B4-BE49-F238E27FC236}">
                <a16:creationId xmlns:a16="http://schemas.microsoft.com/office/drawing/2014/main" id="{E11BA6BA-4DF3-19AE-D8B2-EE2172C7D826}"/>
              </a:ext>
            </a:extLst>
          </p:cNvPr>
          <p:cNvSpPr txBox="1"/>
          <p:nvPr/>
        </p:nvSpPr>
        <p:spPr>
          <a:xfrm>
            <a:off x="1493520" y="1123423"/>
            <a:ext cx="3403352"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a:latin typeface="Times New Roman"/>
              </a:rPr>
              <a:t>Transmitter Setup</a:t>
            </a:r>
          </a:p>
        </p:txBody>
      </p:sp>
      <p:pic>
        <p:nvPicPr>
          <p:cNvPr id="5" name="Picture 4" descr="A close up of a device&#10;&#10;AI-generated content may be incorrect.">
            <a:extLst>
              <a:ext uri="{FF2B5EF4-FFF2-40B4-BE49-F238E27FC236}">
                <a16:creationId xmlns:a16="http://schemas.microsoft.com/office/drawing/2014/main" id="{806429C2-69C7-1EF6-50BF-13838CCA9BBC}"/>
              </a:ext>
            </a:extLst>
          </p:cNvPr>
          <p:cNvPicPr>
            <a:picLocks noChangeAspect="1"/>
          </p:cNvPicPr>
          <p:nvPr/>
        </p:nvPicPr>
        <p:blipFill>
          <a:blip r:embed="rId2"/>
          <a:stretch>
            <a:fillRect/>
          </a:stretch>
        </p:blipFill>
        <p:spPr>
          <a:xfrm>
            <a:off x="734521" y="1644804"/>
            <a:ext cx="4738470" cy="2964367"/>
          </a:xfrm>
          <a:prstGeom prst="rect">
            <a:avLst/>
          </a:prstGeom>
        </p:spPr>
      </p:pic>
      <p:sp>
        <p:nvSpPr>
          <p:cNvPr id="6" name="TextBox 5">
            <a:extLst>
              <a:ext uri="{FF2B5EF4-FFF2-40B4-BE49-F238E27FC236}">
                <a16:creationId xmlns:a16="http://schemas.microsoft.com/office/drawing/2014/main" id="{BBCBFC57-0DDF-FE09-B027-AF889151FDC9}"/>
              </a:ext>
            </a:extLst>
          </p:cNvPr>
          <p:cNvSpPr txBox="1"/>
          <p:nvPr/>
        </p:nvSpPr>
        <p:spPr>
          <a:xfrm>
            <a:off x="7839926" y="1046480"/>
            <a:ext cx="385064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a:latin typeface="Times New Roman"/>
              </a:rPr>
              <a:t>Receiver Setup</a:t>
            </a:r>
          </a:p>
        </p:txBody>
      </p:sp>
      <p:pic>
        <p:nvPicPr>
          <p:cNvPr id="7" name="Picture 6" descr="A close up of a machine&#10;&#10;AI-generated content may be incorrect.">
            <a:extLst>
              <a:ext uri="{FF2B5EF4-FFF2-40B4-BE49-F238E27FC236}">
                <a16:creationId xmlns:a16="http://schemas.microsoft.com/office/drawing/2014/main" id="{2A457712-5395-3784-5816-8FA27E8864C2}"/>
              </a:ext>
            </a:extLst>
          </p:cNvPr>
          <p:cNvPicPr>
            <a:picLocks noChangeAspect="1"/>
          </p:cNvPicPr>
          <p:nvPr/>
        </p:nvPicPr>
        <p:blipFill>
          <a:blip r:embed="rId3"/>
          <a:stretch>
            <a:fillRect/>
          </a:stretch>
        </p:blipFill>
        <p:spPr>
          <a:xfrm>
            <a:off x="6717378" y="1644805"/>
            <a:ext cx="4685976" cy="2964367"/>
          </a:xfrm>
          <a:prstGeom prst="rect">
            <a:avLst/>
          </a:prstGeom>
        </p:spPr>
      </p:pic>
    </p:spTree>
    <p:extLst>
      <p:ext uri="{BB962C8B-B14F-4D97-AF65-F5344CB8AC3E}">
        <p14:creationId xmlns:p14="http://schemas.microsoft.com/office/powerpoint/2010/main" val="36244916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FA98D4D1-DDCA-7CB4-A4E7-EF4ED449CBA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a:t>11</a:t>
            </a:fld>
            <a:endParaRPr lang="en-US"/>
          </a:p>
        </p:txBody>
      </p:sp>
      <p:sp>
        <p:nvSpPr>
          <p:cNvPr id="4" name="TextBox 3">
            <a:extLst>
              <a:ext uri="{FF2B5EF4-FFF2-40B4-BE49-F238E27FC236}">
                <a16:creationId xmlns:a16="http://schemas.microsoft.com/office/drawing/2014/main" id="{7A65304A-9080-B876-7E44-EDC5E5798D78}"/>
              </a:ext>
            </a:extLst>
          </p:cNvPr>
          <p:cNvSpPr txBox="1"/>
          <p:nvPr/>
        </p:nvSpPr>
        <p:spPr>
          <a:xfrm>
            <a:off x="2089243" y="222901"/>
            <a:ext cx="8016611"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800">
                <a:latin typeface="Times New Roman"/>
              </a:rPr>
              <a:t>Connection Diagram for Transmitter and Receiver</a:t>
            </a:r>
            <a:endParaRPr lang="en-US"/>
          </a:p>
        </p:txBody>
      </p:sp>
      <p:pic>
        <p:nvPicPr>
          <p:cNvPr id="2" name="Picture 1" descr="A circuit board with wires connected to it&#10;&#10;AI-generated content may be incorrect.">
            <a:extLst>
              <a:ext uri="{FF2B5EF4-FFF2-40B4-BE49-F238E27FC236}">
                <a16:creationId xmlns:a16="http://schemas.microsoft.com/office/drawing/2014/main" id="{86028706-6088-030C-25E5-7A4084DAED41}"/>
              </a:ext>
            </a:extLst>
          </p:cNvPr>
          <p:cNvPicPr>
            <a:picLocks noChangeAspect="1"/>
          </p:cNvPicPr>
          <p:nvPr/>
        </p:nvPicPr>
        <p:blipFill>
          <a:blip r:embed="rId2"/>
          <a:stretch>
            <a:fillRect/>
          </a:stretch>
        </p:blipFill>
        <p:spPr>
          <a:xfrm>
            <a:off x="882573" y="2035678"/>
            <a:ext cx="4145002" cy="2953912"/>
          </a:xfrm>
          <a:prstGeom prst="rect">
            <a:avLst/>
          </a:prstGeom>
        </p:spPr>
      </p:pic>
      <p:pic>
        <p:nvPicPr>
          <p:cNvPr id="5" name="Picture 4" descr="A diagram of a circuit board&#10;&#10;AI-generated content may be incorrect.">
            <a:extLst>
              <a:ext uri="{FF2B5EF4-FFF2-40B4-BE49-F238E27FC236}">
                <a16:creationId xmlns:a16="http://schemas.microsoft.com/office/drawing/2014/main" id="{514FB04B-5B3F-568E-F38E-87E8009890CB}"/>
              </a:ext>
            </a:extLst>
          </p:cNvPr>
          <p:cNvPicPr>
            <a:picLocks noChangeAspect="1"/>
          </p:cNvPicPr>
          <p:nvPr/>
        </p:nvPicPr>
        <p:blipFill>
          <a:blip r:embed="rId3"/>
          <a:stretch>
            <a:fillRect/>
          </a:stretch>
        </p:blipFill>
        <p:spPr>
          <a:xfrm>
            <a:off x="7269433" y="2035330"/>
            <a:ext cx="3414597" cy="2954610"/>
          </a:xfrm>
          <a:prstGeom prst="rect">
            <a:avLst/>
          </a:prstGeom>
        </p:spPr>
      </p:pic>
      <p:sp>
        <p:nvSpPr>
          <p:cNvPr id="7" name="TextBox 6">
            <a:extLst>
              <a:ext uri="{FF2B5EF4-FFF2-40B4-BE49-F238E27FC236}">
                <a16:creationId xmlns:a16="http://schemas.microsoft.com/office/drawing/2014/main" id="{A035364B-67B4-12FA-90CB-5026CDF29F44}"/>
              </a:ext>
            </a:extLst>
          </p:cNvPr>
          <p:cNvSpPr txBox="1"/>
          <p:nvPr/>
        </p:nvSpPr>
        <p:spPr>
          <a:xfrm>
            <a:off x="1806621" y="1509751"/>
            <a:ext cx="274320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2800">
                <a:latin typeface="Times New Roman"/>
              </a:rPr>
              <a:t>Transmitter</a:t>
            </a:r>
          </a:p>
        </p:txBody>
      </p:sp>
      <p:sp>
        <p:nvSpPr>
          <p:cNvPr id="8" name="TextBox 7">
            <a:extLst>
              <a:ext uri="{FF2B5EF4-FFF2-40B4-BE49-F238E27FC236}">
                <a16:creationId xmlns:a16="http://schemas.microsoft.com/office/drawing/2014/main" id="{BF491B86-64F1-40F0-A592-EFA3590FFAD1}"/>
              </a:ext>
            </a:extLst>
          </p:cNvPr>
          <p:cNvSpPr txBox="1"/>
          <p:nvPr/>
        </p:nvSpPr>
        <p:spPr>
          <a:xfrm>
            <a:off x="8272842" y="1453747"/>
            <a:ext cx="270256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2800">
                <a:latin typeface="Times New Roman"/>
              </a:rPr>
              <a:t>Receiver</a:t>
            </a:r>
          </a:p>
        </p:txBody>
      </p:sp>
    </p:spTree>
    <p:extLst>
      <p:ext uri="{BB962C8B-B14F-4D97-AF65-F5344CB8AC3E}">
        <p14:creationId xmlns:p14="http://schemas.microsoft.com/office/powerpoint/2010/main" val="16783575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63E6980-56E0-09A8-C1AD-9661BA56129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a:t>12</a:t>
            </a:fld>
            <a:endParaRPr lang="en-US"/>
          </a:p>
        </p:txBody>
      </p:sp>
      <p:sp>
        <p:nvSpPr>
          <p:cNvPr id="4" name="TextBox 3">
            <a:extLst>
              <a:ext uri="{FF2B5EF4-FFF2-40B4-BE49-F238E27FC236}">
                <a16:creationId xmlns:a16="http://schemas.microsoft.com/office/drawing/2014/main" id="{1EFCE47E-6DBB-0DDF-BD4D-B4901DFBBAF9}"/>
              </a:ext>
            </a:extLst>
          </p:cNvPr>
          <p:cNvSpPr txBox="1"/>
          <p:nvPr/>
        </p:nvSpPr>
        <p:spPr>
          <a:xfrm>
            <a:off x="1373688" y="1081414"/>
            <a:ext cx="274320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dirty="0">
                <a:latin typeface="Times New Roman"/>
                <a:cs typeface="Times New Roman"/>
              </a:rPr>
              <a:t>Moving Forward</a:t>
            </a:r>
          </a:p>
        </p:txBody>
      </p:sp>
      <p:sp>
        <p:nvSpPr>
          <p:cNvPr id="5" name="TextBox 4">
            <a:extLst>
              <a:ext uri="{FF2B5EF4-FFF2-40B4-BE49-F238E27FC236}">
                <a16:creationId xmlns:a16="http://schemas.microsoft.com/office/drawing/2014/main" id="{A6D36665-5599-7FA2-AA64-95D2F8ADFD80}"/>
              </a:ext>
            </a:extLst>
          </p:cNvPr>
          <p:cNvSpPr txBox="1"/>
          <p:nvPr/>
        </p:nvSpPr>
        <p:spPr>
          <a:xfrm>
            <a:off x="7636701" y="1081414"/>
            <a:ext cx="3077227"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dirty="0">
                <a:latin typeface="Times New Roman"/>
                <a:cs typeface="Times New Roman"/>
              </a:rPr>
              <a:t>Moving Backward​</a:t>
            </a:r>
            <a:endParaRPr lang="en-US" dirty="0"/>
          </a:p>
        </p:txBody>
      </p:sp>
      <p:pic>
        <p:nvPicPr>
          <p:cNvPr id="7" name="Picture 6" descr="A robot with wheels and wires&#10;&#10;AI-generated content may be incorrect.">
            <a:extLst>
              <a:ext uri="{FF2B5EF4-FFF2-40B4-BE49-F238E27FC236}">
                <a16:creationId xmlns:a16="http://schemas.microsoft.com/office/drawing/2014/main" id="{16DE86BF-7478-1B0A-4D1D-CC224710A081}"/>
              </a:ext>
            </a:extLst>
          </p:cNvPr>
          <p:cNvPicPr>
            <a:picLocks noChangeAspect="1"/>
          </p:cNvPicPr>
          <p:nvPr/>
        </p:nvPicPr>
        <p:blipFill>
          <a:blip r:embed="rId2"/>
          <a:stretch>
            <a:fillRect/>
          </a:stretch>
        </p:blipFill>
        <p:spPr>
          <a:xfrm>
            <a:off x="1635886" y="1711889"/>
            <a:ext cx="1863900" cy="4112714"/>
          </a:xfrm>
          <a:prstGeom prst="rect">
            <a:avLst/>
          </a:prstGeom>
        </p:spPr>
      </p:pic>
      <p:pic>
        <p:nvPicPr>
          <p:cNvPr id="8" name="Picture 7" descr="A hand holding a circuit board&#10;&#10;AI-generated content may be incorrect.">
            <a:extLst>
              <a:ext uri="{FF2B5EF4-FFF2-40B4-BE49-F238E27FC236}">
                <a16:creationId xmlns:a16="http://schemas.microsoft.com/office/drawing/2014/main" id="{9672F3BD-6A91-A876-EBD3-B3A4EEBAFAB4}"/>
              </a:ext>
            </a:extLst>
          </p:cNvPr>
          <p:cNvPicPr>
            <a:picLocks noChangeAspect="1"/>
          </p:cNvPicPr>
          <p:nvPr/>
        </p:nvPicPr>
        <p:blipFill>
          <a:blip r:embed="rId3"/>
          <a:stretch>
            <a:fillRect/>
          </a:stretch>
        </p:blipFill>
        <p:spPr>
          <a:xfrm>
            <a:off x="8243365" y="1722328"/>
            <a:ext cx="1853462" cy="4102275"/>
          </a:xfrm>
          <a:prstGeom prst="rect">
            <a:avLst/>
          </a:prstGeom>
        </p:spPr>
      </p:pic>
    </p:spTree>
    <p:extLst>
      <p:ext uri="{BB962C8B-B14F-4D97-AF65-F5344CB8AC3E}">
        <p14:creationId xmlns:p14="http://schemas.microsoft.com/office/powerpoint/2010/main" val="3590129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0C8DD3B8-690E-F4C9-FF14-396CCFDA224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a:t>13</a:t>
            </a:fld>
            <a:endParaRPr lang="en-US"/>
          </a:p>
        </p:txBody>
      </p:sp>
      <p:sp>
        <p:nvSpPr>
          <p:cNvPr id="4" name="TextBox 3">
            <a:extLst>
              <a:ext uri="{FF2B5EF4-FFF2-40B4-BE49-F238E27FC236}">
                <a16:creationId xmlns:a16="http://schemas.microsoft.com/office/drawing/2014/main" id="{27B5560B-1C2B-E5BF-4903-FDC00F4925DE}"/>
              </a:ext>
            </a:extLst>
          </p:cNvPr>
          <p:cNvSpPr txBox="1"/>
          <p:nvPr/>
        </p:nvSpPr>
        <p:spPr>
          <a:xfrm>
            <a:off x="1008345" y="1196236"/>
            <a:ext cx="274320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dirty="0">
                <a:latin typeface="Times New Roman"/>
              </a:rPr>
              <a:t>Moving Left</a:t>
            </a:r>
          </a:p>
        </p:txBody>
      </p:sp>
      <p:sp>
        <p:nvSpPr>
          <p:cNvPr id="5" name="TextBox 4">
            <a:extLst>
              <a:ext uri="{FF2B5EF4-FFF2-40B4-BE49-F238E27FC236}">
                <a16:creationId xmlns:a16="http://schemas.microsoft.com/office/drawing/2014/main" id="{2D8F89DF-A9BA-8A91-3839-225BFC31E8BA}"/>
              </a:ext>
            </a:extLst>
          </p:cNvPr>
          <p:cNvSpPr txBox="1"/>
          <p:nvPr/>
        </p:nvSpPr>
        <p:spPr>
          <a:xfrm>
            <a:off x="7720208" y="1196236"/>
            <a:ext cx="274320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dirty="0">
                <a:latin typeface="Times New Roman"/>
              </a:rPr>
              <a:t>Moving Right</a:t>
            </a:r>
          </a:p>
        </p:txBody>
      </p:sp>
      <p:pic>
        <p:nvPicPr>
          <p:cNvPr id="7" name="Picture 6" descr="A hand holding a small toy car&#10;&#10;AI-generated content may be incorrect.">
            <a:extLst>
              <a:ext uri="{FF2B5EF4-FFF2-40B4-BE49-F238E27FC236}">
                <a16:creationId xmlns:a16="http://schemas.microsoft.com/office/drawing/2014/main" id="{85586B11-EC9D-460A-6BE1-4795581CBCFE}"/>
              </a:ext>
            </a:extLst>
          </p:cNvPr>
          <p:cNvPicPr>
            <a:picLocks noChangeAspect="1"/>
          </p:cNvPicPr>
          <p:nvPr/>
        </p:nvPicPr>
        <p:blipFill>
          <a:blip r:embed="rId2"/>
          <a:stretch>
            <a:fillRect/>
          </a:stretch>
        </p:blipFill>
        <p:spPr>
          <a:xfrm>
            <a:off x="7721447" y="1993725"/>
            <a:ext cx="2417131" cy="3778686"/>
          </a:xfrm>
          <a:prstGeom prst="rect">
            <a:avLst/>
          </a:prstGeom>
        </p:spPr>
      </p:pic>
      <p:pic>
        <p:nvPicPr>
          <p:cNvPr id="8" name="Picture 7" descr="A hand holding a device&#10;&#10;AI-generated content may be incorrect.">
            <a:extLst>
              <a:ext uri="{FF2B5EF4-FFF2-40B4-BE49-F238E27FC236}">
                <a16:creationId xmlns:a16="http://schemas.microsoft.com/office/drawing/2014/main" id="{D3C9F5ED-F383-A1AF-EBFC-BC7494AEDE95}"/>
              </a:ext>
            </a:extLst>
          </p:cNvPr>
          <p:cNvPicPr>
            <a:picLocks noChangeAspect="1"/>
          </p:cNvPicPr>
          <p:nvPr/>
        </p:nvPicPr>
        <p:blipFill>
          <a:blip r:embed="rId3"/>
          <a:stretch>
            <a:fillRect/>
          </a:stretch>
        </p:blipFill>
        <p:spPr>
          <a:xfrm>
            <a:off x="1009584" y="2045917"/>
            <a:ext cx="2093544" cy="3663864"/>
          </a:xfrm>
          <a:prstGeom prst="rect">
            <a:avLst/>
          </a:prstGeom>
        </p:spPr>
      </p:pic>
    </p:spTree>
    <p:extLst>
      <p:ext uri="{BB962C8B-B14F-4D97-AF65-F5344CB8AC3E}">
        <p14:creationId xmlns:p14="http://schemas.microsoft.com/office/powerpoint/2010/main" val="9326608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115D3A-9A48-EF9A-EB65-EB10498FEC7A}"/>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2C7AF62C-2799-3920-609C-4BB1158D8DD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z="1600" smtClean="0">
                <a:latin typeface="Times New Roman"/>
                <a:cs typeface="Times New Roman"/>
              </a:rPr>
              <a:t>14</a:t>
            </a:fld>
            <a:endParaRPr lang="en-US" sz="1600">
              <a:latin typeface="Times New Roman"/>
              <a:cs typeface="Times New Roman"/>
            </a:endParaRPr>
          </a:p>
        </p:txBody>
      </p:sp>
      <p:sp>
        <p:nvSpPr>
          <p:cNvPr id="4" name="Google Shape;125;p3">
            <a:extLst>
              <a:ext uri="{FF2B5EF4-FFF2-40B4-BE49-F238E27FC236}">
                <a16:creationId xmlns:a16="http://schemas.microsoft.com/office/drawing/2014/main" id="{4B16CBD0-DE63-9577-B3D8-89D754C838DF}"/>
              </a:ext>
            </a:extLst>
          </p:cNvPr>
          <p:cNvSpPr txBox="1"/>
          <p:nvPr/>
        </p:nvSpPr>
        <p:spPr>
          <a:xfrm>
            <a:off x="835367" y="119005"/>
            <a:ext cx="10515600" cy="493857"/>
          </a:xfrm>
          <a:prstGeom prst="rect">
            <a:avLst/>
          </a:prstGeom>
          <a:noFill/>
          <a:ln>
            <a:noFill/>
          </a:ln>
        </p:spPr>
        <p:txBody>
          <a:bodyPr spcFirstLastPara="1" wrap="square" lIns="91425" tIns="45700" rIns="91425" bIns="45700" anchor="t" anchorCtr="0">
            <a:noAutofit/>
          </a:bodyPr>
          <a:lstStyle/>
          <a:p>
            <a:pPr algn="ctr"/>
            <a:r>
              <a:rPr lang="en-US" sz="2400" b="1" i="0" u="none" strike="noStrike" cap="none">
                <a:solidFill>
                  <a:srgbClr val="000000"/>
                </a:solidFill>
                <a:latin typeface="Times New Roman"/>
                <a:ea typeface="Montserrat"/>
                <a:cs typeface="Times New Roman"/>
                <a:sym typeface="Montserrat"/>
              </a:rPr>
              <a:t>Use Cases</a:t>
            </a:r>
            <a:r>
              <a:rPr lang="en-US" sz="2400" b="1">
                <a:latin typeface="Times New Roman"/>
                <a:ea typeface="Montserrat"/>
                <a:cs typeface="Times New Roman"/>
                <a:sym typeface="Montserrat"/>
              </a:rPr>
              <a:t> &amp; Testing</a:t>
            </a:r>
            <a:endParaRPr lang="en-US" sz="2400">
              <a:latin typeface="Times New Roman"/>
            </a:endParaRPr>
          </a:p>
        </p:txBody>
      </p:sp>
      <p:sp>
        <p:nvSpPr>
          <p:cNvPr id="8" name="TextBox 7">
            <a:extLst>
              <a:ext uri="{FF2B5EF4-FFF2-40B4-BE49-F238E27FC236}">
                <a16:creationId xmlns:a16="http://schemas.microsoft.com/office/drawing/2014/main" id="{E34A71DF-A6F0-8151-0679-B0284D8351A5}"/>
              </a:ext>
            </a:extLst>
          </p:cNvPr>
          <p:cNvSpPr txBox="1"/>
          <p:nvPr/>
        </p:nvSpPr>
        <p:spPr>
          <a:xfrm>
            <a:off x="512806" y="368644"/>
            <a:ext cx="11001631" cy="667875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IN" sz="1800" b="1">
                <a:latin typeface="Times New Roman"/>
                <a:ea typeface="Verdana"/>
              </a:rPr>
              <a:t>Use Cases</a:t>
            </a:r>
            <a:endParaRPr lang="en-US" sz="1800">
              <a:solidFill>
                <a:srgbClr val="282828"/>
              </a:solidFill>
              <a:latin typeface="Times New Roman"/>
              <a:ea typeface="Verdana"/>
            </a:endParaRPr>
          </a:p>
          <a:p>
            <a:pPr marL="342900" indent="-342900">
              <a:spcAft>
                <a:spcPts val="300"/>
              </a:spcAft>
              <a:buAutoNum type="arabicPeriod"/>
            </a:pPr>
            <a:r>
              <a:rPr lang="en-US" sz="1800" b="1">
                <a:solidFill>
                  <a:srgbClr val="404040"/>
                </a:solidFill>
                <a:latin typeface="Times New Roman"/>
              </a:rPr>
              <a:t>Gesture-Based Robot Control</a:t>
            </a:r>
            <a:r>
              <a:rPr lang="en-US" sz="1800">
                <a:solidFill>
                  <a:srgbClr val="404040"/>
                </a:solidFill>
                <a:latin typeface="Times New Roman"/>
              </a:rPr>
              <a:t>:</a:t>
            </a:r>
            <a:endParaRPr lang="en-US" sz="1800">
              <a:solidFill>
                <a:srgbClr val="282828"/>
              </a:solidFill>
              <a:latin typeface="Times New Roman"/>
            </a:endParaRPr>
          </a:p>
          <a:p>
            <a:pPr marL="742950" lvl="1" indent="-285750">
              <a:spcBef>
                <a:spcPts val="300"/>
              </a:spcBef>
              <a:buAutoNum type="arabicPeriod"/>
            </a:pPr>
            <a:r>
              <a:rPr lang="en-US" sz="1800">
                <a:solidFill>
                  <a:srgbClr val="404040"/>
                </a:solidFill>
                <a:latin typeface="Times New Roman"/>
              </a:rPr>
              <a:t>Control robot movements (Forward, Backward, Left, Right) using hand gestures.</a:t>
            </a:r>
            <a:endParaRPr lang="en-US" sz="1800">
              <a:solidFill>
                <a:srgbClr val="282828"/>
              </a:solidFill>
              <a:latin typeface="Times New Roman"/>
            </a:endParaRPr>
          </a:p>
          <a:p>
            <a:pPr marL="742950" lvl="1" indent="-285750">
              <a:spcBef>
                <a:spcPts val="300"/>
              </a:spcBef>
              <a:buAutoNum type="arabicPeriod"/>
            </a:pPr>
            <a:r>
              <a:rPr lang="en-US" sz="1800">
                <a:solidFill>
                  <a:srgbClr val="404040"/>
                </a:solidFill>
                <a:latin typeface="Times New Roman"/>
              </a:rPr>
              <a:t>Applications: Assistive robotics, industrial automation, and human-robot interaction.</a:t>
            </a:r>
            <a:endParaRPr lang="en-US" sz="1800">
              <a:solidFill>
                <a:srgbClr val="282828"/>
              </a:solidFill>
              <a:latin typeface="Times New Roman"/>
            </a:endParaRPr>
          </a:p>
          <a:p>
            <a:pPr marL="342900" indent="-342900">
              <a:spcBef>
                <a:spcPts val="300"/>
              </a:spcBef>
              <a:spcAft>
                <a:spcPts val="300"/>
              </a:spcAft>
              <a:buAutoNum type="arabicPeriod"/>
            </a:pPr>
            <a:r>
              <a:rPr lang="en-US" sz="1800" b="1">
                <a:solidFill>
                  <a:srgbClr val="404040"/>
                </a:solidFill>
                <a:latin typeface="Times New Roman"/>
              </a:rPr>
              <a:t>Real-Time EMG Signal Monitoring</a:t>
            </a:r>
            <a:r>
              <a:rPr lang="en-US" sz="1800">
                <a:solidFill>
                  <a:srgbClr val="404040"/>
                </a:solidFill>
                <a:latin typeface="Times New Roman"/>
              </a:rPr>
              <a:t>:</a:t>
            </a:r>
            <a:endParaRPr lang="en-US" sz="1800">
              <a:solidFill>
                <a:srgbClr val="282828"/>
              </a:solidFill>
              <a:latin typeface="Times New Roman"/>
            </a:endParaRPr>
          </a:p>
          <a:p>
            <a:pPr marL="742950" lvl="1" indent="-285750">
              <a:spcBef>
                <a:spcPts val="300"/>
              </a:spcBef>
              <a:buAutoNum type="arabicPeriod"/>
            </a:pPr>
            <a:r>
              <a:rPr lang="en-US" sz="1800">
                <a:solidFill>
                  <a:srgbClr val="404040"/>
                </a:solidFill>
                <a:latin typeface="Times New Roman"/>
              </a:rPr>
              <a:t>Monitor and analyze EMG signals in real-time for gesture classification.</a:t>
            </a:r>
            <a:endParaRPr lang="en-US" sz="1800">
              <a:solidFill>
                <a:srgbClr val="282828"/>
              </a:solidFill>
              <a:latin typeface="Times New Roman"/>
            </a:endParaRPr>
          </a:p>
          <a:p>
            <a:pPr marL="742950" lvl="1" indent="-285750">
              <a:spcBef>
                <a:spcPts val="300"/>
              </a:spcBef>
              <a:buAutoNum type="arabicPeriod"/>
            </a:pPr>
            <a:r>
              <a:rPr lang="en-US" sz="1800">
                <a:solidFill>
                  <a:srgbClr val="404040"/>
                </a:solidFill>
                <a:latin typeface="Times New Roman"/>
              </a:rPr>
              <a:t>Applications: Healthcare (prosthetics), fitness tracking, and rehabilitation.</a:t>
            </a:r>
            <a:endParaRPr lang="en-US" sz="1800">
              <a:solidFill>
                <a:srgbClr val="282828"/>
              </a:solidFill>
              <a:latin typeface="Times New Roman"/>
            </a:endParaRPr>
          </a:p>
          <a:p>
            <a:pPr marL="742950" lvl="1" indent="-285750">
              <a:spcBef>
                <a:spcPts val="300"/>
              </a:spcBef>
              <a:buAutoNum type="arabicPeriod"/>
            </a:pPr>
            <a:endParaRPr lang="en-US" sz="1800">
              <a:solidFill>
                <a:srgbClr val="404040"/>
              </a:solidFill>
              <a:latin typeface="Times New Roman"/>
            </a:endParaRPr>
          </a:p>
          <a:p>
            <a:r>
              <a:rPr lang="en-US" sz="1800" b="1">
                <a:solidFill>
                  <a:srgbClr val="404040"/>
                </a:solidFill>
                <a:latin typeface="Times New Roman"/>
              </a:rPr>
              <a:t>Additional Use Cases:</a:t>
            </a:r>
            <a:endParaRPr lang="en-US" sz="1800">
              <a:solidFill>
                <a:srgbClr val="282828"/>
              </a:solidFill>
              <a:latin typeface="Times New Roman"/>
            </a:endParaRPr>
          </a:p>
          <a:p>
            <a:pPr marL="285750" indent="-285750">
              <a:spcAft>
                <a:spcPts val="300"/>
              </a:spcAft>
              <a:buFont typeface="Arial,Sans-Serif"/>
              <a:buChar char="•"/>
            </a:pPr>
            <a:r>
              <a:rPr lang="en-US" sz="1800" b="1">
                <a:solidFill>
                  <a:srgbClr val="404040"/>
                </a:solidFill>
                <a:latin typeface="Times New Roman"/>
              </a:rPr>
              <a:t>Virtual Reality (VR) and Augmented Reality (AR):</a:t>
            </a:r>
            <a:endParaRPr lang="en-US" sz="1800">
              <a:solidFill>
                <a:srgbClr val="282828"/>
              </a:solidFill>
              <a:latin typeface="Times New Roman"/>
            </a:endParaRPr>
          </a:p>
          <a:p>
            <a:pPr marL="742950" lvl="1" indent="-285750">
              <a:spcBef>
                <a:spcPts val="300"/>
              </a:spcBef>
              <a:buFont typeface="Arial,Sans-Serif"/>
              <a:buChar char="•"/>
            </a:pPr>
            <a:r>
              <a:rPr lang="en-US" sz="1800">
                <a:solidFill>
                  <a:srgbClr val="404040"/>
                </a:solidFill>
                <a:latin typeface="Times New Roman"/>
              </a:rPr>
              <a:t>Use gestures to interact with virtual environments.</a:t>
            </a:r>
            <a:endParaRPr lang="en-US" sz="1800">
              <a:solidFill>
                <a:srgbClr val="282828"/>
              </a:solidFill>
              <a:latin typeface="Times New Roman"/>
            </a:endParaRPr>
          </a:p>
          <a:p>
            <a:pPr marL="742950" lvl="1" indent="-285750">
              <a:spcBef>
                <a:spcPts val="300"/>
              </a:spcBef>
              <a:buFont typeface="Arial,Sans-Serif"/>
              <a:buChar char="•"/>
            </a:pPr>
            <a:r>
              <a:rPr lang="en-US" sz="1800">
                <a:solidFill>
                  <a:srgbClr val="404040"/>
                </a:solidFill>
                <a:latin typeface="Times New Roman"/>
              </a:rPr>
              <a:t>Enhance immersion in VR/AR experiences.</a:t>
            </a:r>
            <a:endParaRPr lang="en-US" sz="1800">
              <a:solidFill>
                <a:srgbClr val="282828"/>
              </a:solidFill>
              <a:latin typeface="Times New Roman"/>
            </a:endParaRPr>
          </a:p>
          <a:p>
            <a:pPr marL="285750" indent="-285750">
              <a:spcBef>
                <a:spcPts val="300"/>
              </a:spcBef>
              <a:spcAft>
                <a:spcPts val="300"/>
              </a:spcAft>
              <a:buFont typeface="Arial,Sans-Serif"/>
              <a:buChar char="•"/>
            </a:pPr>
            <a:r>
              <a:rPr lang="en-US" sz="1800" b="1">
                <a:solidFill>
                  <a:srgbClr val="404040"/>
                </a:solidFill>
                <a:latin typeface="Times New Roman"/>
              </a:rPr>
              <a:t>Gaming:</a:t>
            </a:r>
            <a:endParaRPr lang="en-US" sz="1800">
              <a:solidFill>
                <a:srgbClr val="282828"/>
              </a:solidFill>
              <a:latin typeface="Times New Roman"/>
            </a:endParaRPr>
          </a:p>
          <a:p>
            <a:pPr marL="742950" lvl="1" indent="-285750">
              <a:spcBef>
                <a:spcPts val="300"/>
              </a:spcBef>
              <a:buFont typeface="Arial,Sans-Serif"/>
              <a:buChar char="•"/>
            </a:pPr>
            <a:r>
              <a:rPr lang="en-US" sz="1800">
                <a:solidFill>
                  <a:srgbClr val="404040"/>
                </a:solidFill>
                <a:latin typeface="Times New Roman"/>
              </a:rPr>
              <a:t>Control games using hand gestures for a more interactive experience.</a:t>
            </a:r>
            <a:endParaRPr lang="en-US" sz="1800">
              <a:solidFill>
                <a:srgbClr val="282828"/>
              </a:solidFill>
              <a:latin typeface="Times New Roman"/>
            </a:endParaRPr>
          </a:p>
          <a:p>
            <a:pPr marL="742950" lvl="1" indent="-285750">
              <a:spcBef>
                <a:spcPts val="300"/>
              </a:spcBef>
              <a:buFont typeface="Arial,Sans-Serif"/>
              <a:buChar char="•"/>
            </a:pPr>
            <a:r>
              <a:rPr lang="en-US" sz="1800">
                <a:solidFill>
                  <a:srgbClr val="404040"/>
                </a:solidFill>
                <a:latin typeface="Times New Roman"/>
              </a:rPr>
              <a:t>Develop gesture-based gaming controllers.</a:t>
            </a:r>
            <a:endParaRPr lang="en-US" sz="1800">
              <a:solidFill>
                <a:srgbClr val="282828"/>
              </a:solidFill>
              <a:latin typeface="Times New Roman"/>
            </a:endParaRPr>
          </a:p>
          <a:p>
            <a:pPr marL="285750" indent="-285750">
              <a:spcBef>
                <a:spcPts val="300"/>
              </a:spcBef>
              <a:spcAft>
                <a:spcPts val="300"/>
              </a:spcAft>
              <a:buFont typeface="Arial,Sans-Serif"/>
              <a:buChar char="•"/>
            </a:pPr>
            <a:r>
              <a:rPr lang="en-US" sz="1800" b="1">
                <a:solidFill>
                  <a:srgbClr val="404040"/>
                </a:solidFill>
                <a:latin typeface="Times New Roman"/>
              </a:rPr>
              <a:t>Smart Home Automation:</a:t>
            </a:r>
            <a:endParaRPr lang="en-US" sz="1800">
              <a:solidFill>
                <a:srgbClr val="282828"/>
              </a:solidFill>
              <a:latin typeface="Times New Roman"/>
            </a:endParaRPr>
          </a:p>
          <a:p>
            <a:pPr marL="742950" lvl="1" indent="-285750">
              <a:spcBef>
                <a:spcPts val="300"/>
              </a:spcBef>
              <a:buFont typeface="Arial,Sans-Serif"/>
              <a:buChar char="•"/>
            </a:pPr>
            <a:r>
              <a:rPr lang="en-US" sz="1800">
                <a:solidFill>
                  <a:srgbClr val="404040"/>
                </a:solidFill>
                <a:latin typeface="Times New Roman"/>
              </a:rPr>
              <a:t>Control smart home devices (e.g., lights, appliances) using gestures.</a:t>
            </a:r>
            <a:endParaRPr lang="en-US" sz="1800">
              <a:solidFill>
                <a:srgbClr val="282828"/>
              </a:solidFill>
              <a:latin typeface="Times New Roman"/>
            </a:endParaRPr>
          </a:p>
          <a:p>
            <a:pPr marL="742950" lvl="1" indent="-285750">
              <a:spcBef>
                <a:spcPts val="300"/>
              </a:spcBef>
              <a:buFont typeface="Arial,Sans-Serif"/>
              <a:buChar char="•"/>
            </a:pPr>
            <a:r>
              <a:rPr lang="en-US" sz="1800">
                <a:solidFill>
                  <a:srgbClr val="404040"/>
                </a:solidFill>
                <a:latin typeface="Times New Roman"/>
              </a:rPr>
              <a:t>Provide an alternative control method for individuals with disabilities.</a:t>
            </a:r>
            <a:endParaRPr lang="en-US" sz="1800">
              <a:solidFill>
                <a:srgbClr val="282828"/>
              </a:solidFill>
              <a:latin typeface="Times New Roman"/>
            </a:endParaRPr>
          </a:p>
          <a:p>
            <a:pPr marL="742950" lvl="1" indent="-285750">
              <a:spcBef>
                <a:spcPts val="300"/>
              </a:spcBef>
              <a:buAutoNum type="arabicPeriod"/>
            </a:pPr>
            <a:endParaRPr lang="en-US" sz="1800">
              <a:solidFill>
                <a:srgbClr val="282828"/>
              </a:solidFill>
              <a:latin typeface="Times New Roman"/>
            </a:endParaRPr>
          </a:p>
          <a:p>
            <a:pPr marL="285750" indent="-285750">
              <a:buFont typeface="Arial,Sans-Serif"/>
              <a:buChar char="•"/>
            </a:pPr>
            <a:endParaRPr lang="en-IN" sz="1800">
              <a:solidFill>
                <a:srgbClr val="282828"/>
              </a:solidFill>
              <a:latin typeface="Times New Roman"/>
              <a:ea typeface="Verdana"/>
            </a:endParaRPr>
          </a:p>
          <a:p>
            <a:endParaRPr lang="en-US" sz="1800" b="1">
              <a:latin typeface="Times New Roman"/>
            </a:endParaRPr>
          </a:p>
        </p:txBody>
      </p:sp>
    </p:spTree>
    <p:extLst>
      <p:ext uri="{BB962C8B-B14F-4D97-AF65-F5344CB8AC3E}">
        <p14:creationId xmlns:p14="http://schemas.microsoft.com/office/powerpoint/2010/main" val="19954280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1E7837F4-2106-7C91-E77C-34EC484CBE4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a:t>15</a:t>
            </a:fld>
            <a:endParaRPr lang="en-US"/>
          </a:p>
        </p:txBody>
      </p:sp>
      <p:sp>
        <p:nvSpPr>
          <p:cNvPr id="5" name="TextBox 4">
            <a:extLst>
              <a:ext uri="{FF2B5EF4-FFF2-40B4-BE49-F238E27FC236}">
                <a16:creationId xmlns:a16="http://schemas.microsoft.com/office/drawing/2014/main" id="{28549706-BE0A-66D0-C51B-2A75152FD71D}"/>
              </a:ext>
            </a:extLst>
          </p:cNvPr>
          <p:cNvSpPr txBox="1"/>
          <p:nvPr/>
        </p:nvSpPr>
        <p:spPr>
          <a:xfrm>
            <a:off x="556919" y="707437"/>
            <a:ext cx="11078162" cy="468333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ts val="2250"/>
              </a:lnSpc>
            </a:pPr>
            <a:r>
              <a:rPr lang="en-US" sz="2000" b="1">
                <a:solidFill>
                  <a:srgbClr val="404040"/>
                </a:solidFill>
                <a:latin typeface="Times New Roman"/>
                <a:cs typeface="Segoe UI"/>
              </a:rPr>
              <a:t> Test Cases</a:t>
            </a:r>
            <a:r>
              <a:rPr lang="en-US" sz="2000">
                <a:solidFill>
                  <a:srgbClr val="282828"/>
                </a:solidFill>
                <a:latin typeface="Times New Roman"/>
                <a:cs typeface="Segoe UI"/>
              </a:rPr>
              <a:t>​</a:t>
            </a:r>
          </a:p>
          <a:p>
            <a:pPr>
              <a:lnSpc>
                <a:spcPts val="2250"/>
              </a:lnSpc>
            </a:pPr>
            <a:r>
              <a:rPr lang="en-US" sz="2000">
                <a:solidFill>
                  <a:srgbClr val="282828"/>
                </a:solidFill>
                <a:latin typeface="Times New Roman"/>
                <a:cs typeface="Segoe UI"/>
              </a:rPr>
              <a:t>​</a:t>
            </a:r>
          </a:p>
          <a:p>
            <a:pPr marL="228600" indent="-228600">
              <a:lnSpc>
                <a:spcPts val="2025"/>
              </a:lnSpc>
              <a:buFont typeface="Arial,Sans-Serif"/>
              <a:buChar char="•"/>
            </a:pPr>
            <a:r>
              <a:rPr lang="en-US" sz="2000" b="1">
                <a:solidFill>
                  <a:srgbClr val="404040"/>
                </a:solidFill>
                <a:latin typeface="Times New Roman"/>
              </a:rPr>
              <a:t>Test Case 1: Gesture Recognition Accuracy</a:t>
            </a:r>
            <a:r>
              <a:rPr lang="en-US" sz="2000">
                <a:solidFill>
                  <a:srgbClr val="282828"/>
                </a:solidFill>
                <a:latin typeface="Times New Roman"/>
              </a:rPr>
              <a:t>​</a:t>
            </a:r>
          </a:p>
          <a:p>
            <a:pPr marL="742950" lvl="1" indent="-285750">
              <a:lnSpc>
                <a:spcPts val="2025"/>
              </a:lnSpc>
              <a:buFont typeface="Arial,Sans-Serif"/>
              <a:buChar char="•"/>
            </a:pPr>
            <a:r>
              <a:rPr lang="en-US" sz="2000">
                <a:solidFill>
                  <a:srgbClr val="404040"/>
                </a:solidFill>
                <a:latin typeface="Times New Roman"/>
              </a:rPr>
              <a:t>Test the system’s ability to classify gestures with &gt;95% accuracy.</a:t>
            </a:r>
            <a:r>
              <a:rPr lang="en-US" sz="2000">
                <a:solidFill>
                  <a:srgbClr val="282828"/>
                </a:solidFill>
                <a:latin typeface="Times New Roman"/>
              </a:rPr>
              <a:t>​</a:t>
            </a:r>
          </a:p>
          <a:p>
            <a:pPr marL="742950" lvl="1" indent="-285750">
              <a:lnSpc>
                <a:spcPts val="2025"/>
              </a:lnSpc>
              <a:buFont typeface="Arial,Sans-Serif"/>
              <a:buChar char="•"/>
            </a:pPr>
            <a:r>
              <a:rPr lang="en-US" sz="2000">
                <a:solidFill>
                  <a:srgbClr val="404040"/>
                </a:solidFill>
                <a:latin typeface="Times New Roman"/>
              </a:rPr>
              <a:t>Validate with multiple users and varying hand movements.</a:t>
            </a:r>
            <a:r>
              <a:rPr lang="en-US" sz="2000">
                <a:solidFill>
                  <a:srgbClr val="282828"/>
                </a:solidFill>
                <a:latin typeface="Times New Roman"/>
              </a:rPr>
              <a:t>​</a:t>
            </a:r>
          </a:p>
          <a:p>
            <a:pPr marL="228600" indent="-228600">
              <a:buFont typeface="Arial,Sans-Serif"/>
              <a:buChar char="•"/>
            </a:pPr>
            <a:endParaRPr lang="en-US" sz="2000">
              <a:solidFill>
                <a:srgbClr val="282828"/>
              </a:solidFill>
              <a:latin typeface="Times New Roman"/>
            </a:endParaRPr>
          </a:p>
          <a:p>
            <a:pPr marL="228600" indent="-228600">
              <a:lnSpc>
                <a:spcPts val="2025"/>
              </a:lnSpc>
              <a:buFont typeface="Arial,Sans-Serif"/>
              <a:buChar char="•"/>
            </a:pPr>
            <a:r>
              <a:rPr lang="en-US" sz="2000" b="1">
                <a:solidFill>
                  <a:srgbClr val="404040"/>
                </a:solidFill>
                <a:latin typeface="Times New Roman"/>
              </a:rPr>
              <a:t>Test Case 2: Robot Control Responsiveness</a:t>
            </a:r>
            <a:r>
              <a:rPr lang="en-US" sz="2000">
                <a:solidFill>
                  <a:srgbClr val="282828"/>
                </a:solidFill>
                <a:latin typeface="Times New Roman"/>
              </a:rPr>
              <a:t>​</a:t>
            </a:r>
          </a:p>
          <a:p>
            <a:pPr marL="742950" lvl="1" indent="-285750">
              <a:lnSpc>
                <a:spcPts val="2025"/>
              </a:lnSpc>
              <a:buFont typeface="Arial,Sans-Serif"/>
              <a:buChar char="•"/>
            </a:pPr>
            <a:r>
              <a:rPr lang="en-US" sz="2000">
                <a:solidFill>
                  <a:srgbClr val="404040"/>
                </a:solidFill>
                <a:latin typeface="Times New Roman"/>
              </a:rPr>
              <a:t>Test the robot’s response time to gesture commands.</a:t>
            </a:r>
            <a:r>
              <a:rPr lang="en-US" sz="2000">
                <a:solidFill>
                  <a:srgbClr val="282828"/>
                </a:solidFill>
                <a:latin typeface="Times New Roman"/>
              </a:rPr>
              <a:t>​</a:t>
            </a:r>
          </a:p>
          <a:p>
            <a:pPr marL="742950" lvl="1" indent="-285750">
              <a:lnSpc>
                <a:spcPts val="2025"/>
              </a:lnSpc>
              <a:buFont typeface="Arial,Sans-Serif"/>
              <a:buChar char="•"/>
            </a:pPr>
            <a:r>
              <a:rPr lang="en-US" sz="2000">
                <a:solidFill>
                  <a:srgbClr val="404040"/>
                </a:solidFill>
                <a:latin typeface="Times New Roman"/>
              </a:rPr>
              <a:t>Ensure low latency and reliable control.</a:t>
            </a:r>
            <a:r>
              <a:rPr lang="en-US" sz="2000">
                <a:solidFill>
                  <a:srgbClr val="282828"/>
                </a:solidFill>
                <a:latin typeface="Times New Roman"/>
              </a:rPr>
              <a:t>​</a:t>
            </a:r>
          </a:p>
          <a:p>
            <a:pPr marL="228600" indent="-228600">
              <a:buFont typeface="Arial,Sans-Serif"/>
              <a:buChar char="•"/>
            </a:pPr>
            <a:endParaRPr lang="en-US" sz="2000">
              <a:solidFill>
                <a:srgbClr val="282828"/>
              </a:solidFill>
              <a:latin typeface="Times New Roman"/>
            </a:endParaRPr>
          </a:p>
          <a:p>
            <a:pPr marL="228600" indent="-228600">
              <a:lnSpc>
                <a:spcPts val="2025"/>
              </a:lnSpc>
              <a:buFont typeface="Arial,Sans-Serif"/>
              <a:buChar char="•"/>
            </a:pPr>
            <a:r>
              <a:rPr lang="en-US" sz="2000" b="1">
                <a:solidFill>
                  <a:srgbClr val="404040"/>
                </a:solidFill>
                <a:latin typeface="Times New Roman"/>
              </a:rPr>
              <a:t>Test Case 3: System Robustness</a:t>
            </a:r>
            <a:r>
              <a:rPr lang="en-US" sz="2000">
                <a:solidFill>
                  <a:srgbClr val="282828"/>
                </a:solidFill>
                <a:latin typeface="Times New Roman"/>
              </a:rPr>
              <a:t>​</a:t>
            </a:r>
          </a:p>
          <a:p>
            <a:pPr marL="742950" lvl="1" indent="-285750">
              <a:lnSpc>
                <a:spcPts val="2025"/>
              </a:lnSpc>
              <a:buFont typeface="Arial,Sans-Serif"/>
              <a:buChar char="•"/>
            </a:pPr>
            <a:r>
              <a:rPr lang="en-US" sz="2000">
                <a:solidFill>
                  <a:srgbClr val="404040"/>
                </a:solidFill>
                <a:latin typeface="Times New Roman"/>
              </a:rPr>
              <a:t>Test the system under different environmental conditions (e.g., noise, interference).</a:t>
            </a:r>
            <a:r>
              <a:rPr lang="en-US" sz="2000">
                <a:solidFill>
                  <a:srgbClr val="282828"/>
                </a:solidFill>
                <a:latin typeface="Times New Roman"/>
              </a:rPr>
              <a:t>​</a:t>
            </a:r>
          </a:p>
          <a:p>
            <a:pPr marL="742950" lvl="1" indent="-285750">
              <a:lnSpc>
                <a:spcPts val="2025"/>
              </a:lnSpc>
              <a:buFont typeface="Arial,Sans-Serif"/>
              <a:buChar char="•"/>
            </a:pPr>
            <a:r>
              <a:rPr lang="en-US" sz="2000">
                <a:solidFill>
                  <a:srgbClr val="404040"/>
                </a:solidFill>
                <a:latin typeface="Times New Roman"/>
              </a:rPr>
              <a:t>Validate performance with varying EMG signal strengths.</a:t>
            </a:r>
            <a:r>
              <a:rPr lang="en-US" sz="2000">
                <a:solidFill>
                  <a:srgbClr val="282828"/>
                </a:solidFill>
                <a:latin typeface="Times New Roman"/>
              </a:rPr>
              <a:t>​</a:t>
            </a:r>
          </a:p>
          <a:p>
            <a:pPr marL="228600" indent="-228600">
              <a:buFont typeface="Arial,Sans-Serif"/>
              <a:buChar char="•"/>
            </a:pPr>
            <a:endParaRPr lang="en-US" sz="2000">
              <a:solidFill>
                <a:srgbClr val="282828"/>
              </a:solidFill>
              <a:latin typeface="Times New Roman"/>
            </a:endParaRPr>
          </a:p>
          <a:p>
            <a:pPr marL="228600" indent="-228600">
              <a:lnSpc>
                <a:spcPts val="2025"/>
              </a:lnSpc>
              <a:buFont typeface="Arial,Sans-Serif"/>
              <a:buChar char="•"/>
            </a:pPr>
            <a:r>
              <a:rPr lang="en-US" sz="2000" b="1">
                <a:solidFill>
                  <a:srgbClr val="404040"/>
                </a:solidFill>
                <a:latin typeface="Times New Roman"/>
              </a:rPr>
              <a:t>Test Case 4: Use Case Validation</a:t>
            </a:r>
            <a:r>
              <a:rPr lang="en-US" sz="2000">
                <a:solidFill>
                  <a:srgbClr val="282828"/>
                </a:solidFill>
                <a:latin typeface="Times New Roman"/>
              </a:rPr>
              <a:t>​</a:t>
            </a:r>
          </a:p>
          <a:p>
            <a:pPr marL="742950" lvl="1" indent="-285750">
              <a:lnSpc>
                <a:spcPts val="2025"/>
              </a:lnSpc>
              <a:buFont typeface="Arial,Sans-Serif"/>
              <a:buChar char="•"/>
            </a:pPr>
            <a:r>
              <a:rPr lang="en-US" sz="2000">
                <a:solidFill>
                  <a:srgbClr val="404040"/>
                </a:solidFill>
                <a:latin typeface="Times New Roman"/>
              </a:rPr>
              <a:t>Test predefined use cases (e.g., controlling a robot to navigate a path).</a:t>
            </a:r>
            <a:r>
              <a:rPr lang="en-US" sz="2000">
                <a:solidFill>
                  <a:srgbClr val="282828"/>
                </a:solidFill>
                <a:latin typeface="Times New Roman"/>
              </a:rPr>
              <a:t>​</a:t>
            </a:r>
          </a:p>
          <a:p>
            <a:pPr marL="742950" lvl="1" indent="-285750">
              <a:lnSpc>
                <a:spcPts val="2025"/>
              </a:lnSpc>
              <a:buFont typeface="Arial,Sans-Serif"/>
              <a:buChar char="•"/>
            </a:pPr>
            <a:r>
              <a:rPr lang="en-US" sz="2000">
                <a:solidFill>
                  <a:srgbClr val="404040"/>
                </a:solidFill>
                <a:latin typeface="Times New Roman"/>
              </a:rPr>
              <a:t>Ensure the system meets all functional requirements.</a:t>
            </a:r>
          </a:p>
        </p:txBody>
      </p:sp>
    </p:spTree>
    <p:extLst>
      <p:ext uri="{BB962C8B-B14F-4D97-AF65-F5344CB8AC3E}">
        <p14:creationId xmlns:p14="http://schemas.microsoft.com/office/powerpoint/2010/main" val="35852454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B79F8AE-80CF-471A-E23E-1D5D6AE2F48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a:t>16</a:t>
            </a:fld>
            <a:endParaRPr lang="en-US"/>
          </a:p>
        </p:txBody>
      </p:sp>
      <p:sp>
        <p:nvSpPr>
          <p:cNvPr id="4" name="Slide Number Placeholder 2">
            <a:extLst>
              <a:ext uri="{FF2B5EF4-FFF2-40B4-BE49-F238E27FC236}">
                <a16:creationId xmlns:a16="http://schemas.microsoft.com/office/drawing/2014/main" id="{2FAD13B1-3AD5-5F48-5EA6-8283F4D73202}"/>
              </a:ext>
            </a:extLst>
          </p:cNvPr>
          <p:cNvSpPr>
            <a:spLocks noGrp="1"/>
          </p:cNvSpPr>
          <p:nvPr/>
        </p:nvSpPr>
        <p:spPr>
          <a:xfrm>
            <a:off x="9448799" y="6492875"/>
            <a:ext cx="2743200" cy="365125"/>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16</a:t>
            </a:fld>
            <a:endParaRPr lang="en-US"/>
          </a:p>
        </p:txBody>
      </p:sp>
      <p:sp>
        <p:nvSpPr>
          <p:cNvPr id="5" name="Google Shape;125;p3">
            <a:extLst>
              <a:ext uri="{FF2B5EF4-FFF2-40B4-BE49-F238E27FC236}">
                <a16:creationId xmlns:a16="http://schemas.microsoft.com/office/drawing/2014/main" id="{3B14D212-DF1F-F61D-ECD3-9D20601BCEB3}"/>
              </a:ext>
            </a:extLst>
          </p:cNvPr>
          <p:cNvSpPr txBox="1"/>
          <p:nvPr/>
        </p:nvSpPr>
        <p:spPr>
          <a:xfrm>
            <a:off x="1037754" y="213460"/>
            <a:ext cx="10515600" cy="493857"/>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Clr>
                <a:srgbClr val="000000"/>
              </a:buClr>
              <a:buSzPts val="2400"/>
              <a:buFont typeface="Arial"/>
              <a:buNone/>
            </a:pPr>
            <a:r>
              <a:rPr lang="en-US" sz="2800" b="1" i="0" u="none" strike="noStrike" cap="none">
                <a:solidFill>
                  <a:srgbClr val="000000"/>
                </a:solidFill>
                <a:latin typeface="Times New Roman"/>
                <a:ea typeface="Montserrat"/>
                <a:cs typeface="Montserrat"/>
                <a:sym typeface="Montserrat"/>
              </a:rPr>
              <a:t>Implementation and Results – Iteration 1 </a:t>
            </a:r>
            <a:endParaRPr lang="en-US" sz="2800" b="0" i="0" u="none" strike="noStrike" cap="none">
              <a:solidFill>
                <a:srgbClr val="000000"/>
              </a:solidFill>
              <a:latin typeface="Times New Roman"/>
              <a:ea typeface="Arial"/>
              <a:cs typeface="Arial"/>
            </a:endParaRPr>
          </a:p>
        </p:txBody>
      </p:sp>
      <p:sp>
        <p:nvSpPr>
          <p:cNvPr id="6" name="Google Shape;125;p3">
            <a:extLst>
              <a:ext uri="{FF2B5EF4-FFF2-40B4-BE49-F238E27FC236}">
                <a16:creationId xmlns:a16="http://schemas.microsoft.com/office/drawing/2014/main" id="{ECA415C5-05E9-EE8C-B516-CAA160872052}"/>
              </a:ext>
            </a:extLst>
          </p:cNvPr>
          <p:cNvSpPr txBox="1"/>
          <p:nvPr/>
        </p:nvSpPr>
        <p:spPr>
          <a:xfrm>
            <a:off x="433468" y="1294866"/>
            <a:ext cx="11326761" cy="573576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rtl="0">
              <a:lnSpc>
                <a:spcPct val="100000"/>
              </a:lnSpc>
              <a:spcBef>
                <a:spcPts val="0"/>
              </a:spcBef>
              <a:spcAft>
                <a:spcPts val="0"/>
              </a:spcAft>
              <a:buNone/>
            </a:pPr>
            <a:r>
              <a:rPr lang="en-IN" sz="2000" b="1">
                <a:latin typeface="Times New Roman"/>
                <a:ea typeface="Verdana"/>
              </a:rPr>
              <a:t>Iteration 1 : Results </a:t>
            </a:r>
          </a:p>
          <a:p>
            <a:pPr marL="0" marR="0" lvl="0" indent="0" rtl="0">
              <a:lnSpc>
                <a:spcPct val="100000"/>
              </a:lnSpc>
              <a:spcBef>
                <a:spcPts val="0"/>
              </a:spcBef>
              <a:spcAft>
                <a:spcPts val="0"/>
              </a:spcAft>
              <a:buNone/>
            </a:pPr>
            <a:endParaRPr lang="en-IN" sz="2000">
              <a:latin typeface="Times New Roman"/>
              <a:ea typeface="Verdana" panose="020B0604030504040204" pitchFamily="34" charset="0"/>
            </a:endParaRPr>
          </a:p>
          <a:p>
            <a:pPr algn="l">
              <a:spcAft>
                <a:spcPts val="300"/>
              </a:spcAft>
              <a:buFont typeface="+mj-lt"/>
              <a:buAutoNum type="arabicPeriod"/>
            </a:pPr>
            <a:r>
              <a:rPr lang="en-IN" sz="2000" b="1" i="0">
                <a:solidFill>
                  <a:srgbClr val="404040"/>
                </a:solidFill>
                <a:effectLst/>
                <a:latin typeface="Times New Roman"/>
              </a:rPr>
              <a:t>Hardware Setup</a:t>
            </a:r>
            <a:r>
              <a:rPr lang="en-IN" sz="2000" b="0" i="0">
                <a:solidFill>
                  <a:srgbClr val="404040"/>
                </a:solidFill>
                <a:effectLst/>
                <a:latin typeface="Times New Roman"/>
              </a:rPr>
              <a:t>:</a:t>
            </a:r>
          </a:p>
          <a:p>
            <a:pPr marL="742950" lvl="1" indent="-285750" algn="l">
              <a:spcBef>
                <a:spcPts val="300"/>
              </a:spcBef>
              <a:buFont typeface="+mj-lt"/>
              <a:buAutoNum type="arabicPeriod"/>
            </a:pPr>
            <a:r>
              <a:rPr lang="en-IN" sz="2000" b="0" i="0">
                <a:solidFill>
                  <a:srgbClr val="404040"/>
                </a:solidFill>
                <a:effectLst/>
                <a:latin typeface="Times New Roman"/>
              </a:rPr>
              <a:t>Connected EMG sensor, MPU6050, and ESP8266.</a:t>
            </a:r>
          </a:p>
          <a:p>
            <a:pPr marL="742950" lvl="1" indent="-285750" algn="l">
              <a:spcBef>
                <a:spcPts val="300"/>
              </a:spcBef>
              <a:buFont typeface="+mj-lt"/>
              <a:buAutoNum type="arabicPeriod"/>
            </a:pPr>
            <a:r>
              <a:rPr lang="en-IN" sz="2000" b="0" i="0">
                <a:solidFill>
                  <a:srgbClr val="404040"/>
                </a:solidFill>
                <a:effectLst/>
                <a:latin typeface="Times New Roman"/>
              </a:rPr>
              <a:t>Established basic Wi-Fi communication for robot control.</a:t>
            </a:r>
          </a:p>
          <a:p>
            <a:pPr algn="l">
              <a:spcBef>
                <a:spcPts val="300"/>
              </a:spcBef>
              <a:spcAft>
                <a:spcPts val="300"/>
              </a:spcAft>
              <a:buFont typeface="+mj-lt"/>
              <a:buAutoNum type="arabicPeriod"/>
            </a:pPr>
            <a:r>
              <a:rPr lang="en-IN" sz="2000" b="1" i="0">
                <a:solidFill>
                  <a:srgbClr val="404040"/>
                </a:solidFill>
                <a:effectLst/>
                <a:latin typeface="Times New Roman"/>
              </a:rPr>
              <a:t>Software Development</a:t>
            </a:r>
            <a:r>
              <a:rPr lang="en-IN" sz="2000" b="0" i="0">
                <a:solidFill>
                  <a:srgbClr val="404040"/>
                </a:solidFill>
                <a:effectLst/>
                <a:latin typeface="Times New Roman"/>
              </a:rPr>
              <a:t>:</a:t>
            </a:r>
          </a:p>
          <a:p>
            <a:pPr marL="742950" lvl="1" indent="-285750" algn="l">
              <a:spcBef>
                <a:spcPts val="300"/>
              </a:spcBef>
              <a:buFont typeface="+mj-lt"/>
              <a:buAutoNum type="arabicPeriod"/>
            </a:pPr>
            <a:r>
              <a:rPr lang="en-IN" sz="2000" b="0" i="0">
                <a:solidFill>
                  <a:srgbClr val="404040"/>
                </a:solidFill>
                <a:effectLst/>
                <a:latin typeface="Times New Roman"/>
              </a:rPr>
              <a:t>Implemented basic gesture detection using MPU6050.</a:t>
            </a:r>
          </a:p>
          <a:p>
            <a:pPr marL="742950" lvl="1" indent="-285750" algn="l">
              <a:spcBef>
                <a:spcPts val="300"/>
              </a:spcBef>
              <a:buFont typeface="+mj-lt"/>
              <a:buAutoNum type="arabicPeriod"/>
            </a:pPr>
            <a:r>
              <a:rPr lang="en-IN" sz="2000" b="0" i="0">
                <a:solidFill>
                  <a:srgbClr val="404040"/>
                </a:solidFill>
                <a:effectLst/>
                <a:latin typeface="Times New Roman"/>
              </a:rPr>
              <a:t>Developed initial code for EMG signal processing and classification.</a:t>
            </a:r>
          </a:p>
          <a:p>
            <a:pPr algn="l">
              <a:spcBef>
                <a:spcPts val="300"/>
              </a:spcBef>
              <a:spcAft>
                <a:spcPts val="300"/>
              </a:spcAft>
              <a:buFont typeface="+mj-lt"/>
              <a:buAutoNum type="arabicPeriod"/>
            </a:pPr>
            <a:r>
              <a:rPr lang="en-IN" sz="2000" b="1" i="0">
                <a:solidFill>
                  <a:srgbClr val="404040"/>
                </a:solidFill>
                <a:effectLst/>
                <a:latin typeface="Times New Roman"/>
              </a:rPr>
              <a:t>Robot Control</a:t>
            </a:r>
            <a:r>
              <a:rPr lang="en-IN" sz="2000" b="0" i="0">
                <a:solidFill>
                  <a:srgbClr val="404040"/>
                </a:solidFill>
                <a:effectLst/>
                <a:latin typeface="Times New Roman"/>
              </a:rPr>
              <a:t>:</a:t>
            </a:r>
          </a:p>
          <a:p>
            <a:pPr marL="742950" lvl="1" indent="-285750" algn="l">
              <a:spcBef>
                <a:spcPts val="300"/>
              </a:spcBef>
              <a:buFont typeface="+mj-lt"/>
              <a:buAutoNum type="arabicPeriod"/>
            </a:pPr>
            <a:r>
              <a:rPr lang="en-IN" sz="2000" b="0" i="0">
                <a:solidFill>
                  <a:srgbClr val="404040"/>
                </a:solidFill>
                <a:effectLst/>
                <a:latin typeface="Times New Roman"/>
              </a:rPr>
              <a:t>Integrated gesture detection with robot movement (Forward, Backward, Left, Right).</a:t>
            </a:r>
          </a:p>
          <a:p>
            <a:pPr marL="742950" lvl="1" indent="-285750" algn="l">
              <a:spcBef>
                <a:spcPts val="300"/>
              </a:spcBef>
              <a:buFont typeface="+mj-lt"/>
              <a:buAutoNum type="arabicPeriod"/>
            </a:pPr>
            <a:r>
              <a:rPr lang="en-IN" sz="2000" b="0" i="0">
                <a:solidFill>
                  <a:srgbClr val="404040"/>
                </a:solidFill>
                <a:effectLst/>
                <a:latin typeface="Times New Roman"/>
              </a:rPr>
              <a:t>Tested basic functionality using predefined gestures.</a:t>
            </a:r>
          </a:p>
          <a:p>
            <a:pPr marR="0" lvl="0" rtl="0">
              <a:lnSpc>
                <a:spcPct val="100000"/>
              </a:lnSpc>
              <a:spcBef>
                <a:spcPts val="0"/>
              </a:spcBef>
              <a:spcAft>
                <a:spcPts val="0"/>
              </a:spcAft>
            </a:pPr>
            <a:endParaRPr lang="en-IN" sz="2000">
              <a:latin typeface="Times New Roman"/>
              <a:ea typeface="Verdana" panose="020B0604030504040204" pitchFamily="34" charset="0"/>
            </a:endParaRPr>
          </a:p>
          <a:p>
            <a:pPr algn="l">
              <a:buNone/>
            </a:pPr>
            <a:endParaRPr lang="en-IN">
              <a:latin typeface="Times New Roman"/>
              <a:ea typeface="Verdana" panose="020B0604030504040204" pitchFamily="34" charset="0"/>
            </a:endParaRPr>
          </a:p>
        </p:txBody>
      </p:sp>
    </p:spTree>
    <p:extLst>
      <p:ext uri="{BB962C8B-B14F-4D97-AF65-F5344CB8AC3E}">
        <p14:creationId xmlns:p14="http://schemas.microsoft.com/office/powerpoint/2010/main" val="27848775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079C9427-6315-3503-A17E-92264246A66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a:t>17</a:t>
            </a:fld>
            <a:endParaRPr lang="en-US"/>
          </a:p>
        </p:txBody>
      </p:sp>
      <p:sp>
        <p:nvSpPr>
          <p:cNvPr id="4" name="TextBox 3">
            <a:extLst>
              <a:ext uri="{FF2B5EF4-FFF2-40B4-BE49-F238E27FC236}">
                <a16:creationId xmlns:a16="http://schemas.microsoft.com/office/drawing/2014/main" id="{C5490F99-5DEF-D7DB-80A6-C48425D7999C}"/>
              </a:ext>
            </a:extLst>
          </p:cNvPr>
          <p:cNvSpPr txBox="1"/>
          <p:nvPr/>
        </p:nvSpPr>
        <p:spPr>
          <a:xfrm>
            <a:off x="556919" y="1243659"/>
            <a:ext cx="11068754" cy="411503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IN" sz="2000" b="1">
                <a:solidFill>
                  <a:srgbClr val="404040"/>
                </a:solidFill>
                <a:latin typeface="Times New Roman"/>
                <a:cs typeface="Times New Roman"/>
              </a:rPr>
              <a:t>Results:</a:t>
            </a:r>
            <a:endParaRPr lang="en-US" sz="2000">
              <a:solidFill>
                <a:srgbClr val="282828"/>
              </a:solidFill>
              <a:latin typeface="Times New Roman"/>
              <a:cs typeface="Times New Roman"/>
            </a:endParaRPr>
          </a:p>
          <a:p>
            <a:pPr marL="342900" indent="-342900">
              <a:spcAft>
                <a:spcPts val="300"/>
              </a:spcAft>
              <a:buAutoNum type="arabicPeriod"/>
            </a:pPr>
            <a:r>
              <a:rPr lang="en-IN" sz="2000" b="1">
                <a:solidFill>
                  <a:srgbClr val="404040"/>
                </a:solidFill>
                <a:latin typeface="Times New Roman"/>
                <a:cs typeface="Times New Roman"/>
              </a:rPr>
              <a:t>Gesture Detection</a:t>
            </a:r>
            <a:r>
              <a:rPr lang="en-IN" sz="2000">
                <a:solidFill>
                  <a:srgbClr val="404040"/>
                </a:solidFill>
                <a:latin typeface="Times New Roman"/>
                <a:cs typeface="Times New Roman"/>
              </a:rPr>
              <a:t>:</a:t>
            </a:r>
            <a:endParaRPr lang="en-US" sz="2000">
              <a:solidFill>
                <a:srgbClr val="282828"/>
              </a:solidFill>
              <a:latin typeface="Times New Roman"/>
              <a:cs typeface="Times New Roman"/>
            </a:endParaRPr>
          </a:p>
          <a:p>
            <a:pPr marL="742950" lvl="1" indent="-285750">
              <a:spcBef>
                <a:spcPts val="300"/>
              </a:spcBef>
              <a:buAutoNum type="arabicPeriod"/>
            </a:pPr>
            <a:r>
              <a:rPr lang="en-IN" sz="2000">
                <a:solidFill>
                  <a:srgbClr val="404040"/>
                </a:solidFill>
                <a:latin typeface="Times New Roman"/>
                <a:cs typeface="Times New Roman"/>
              </a:rPr>
              <a:t>Successfully detected simple gestures (e.g., tilt for Left/Right, pitch for Forward/Backward).</a:t>
            </a:r>
            <a:endParaRPr lang="en-US" sz="2000">
              <a:solidFill>
                <a:srgbClr val="282828"/>
              </a:solidFill>
              <a:latin typeface="Times New Roman"/>
              <a:cs typeface="Times New Roman"/>
            </a:endParaRPr>
          </a:p>
          <a:p>
            <a:pPr marL="742950" lvl="1" indent="-285750">
              <a:spcBef>
                <a:spcPts val="300"/>
              </a:spcBef>
              <a:buAutoNum type="arabicPeriod"/>
            </a:pPr>
            <a:r>
              <a:rPr lang="en-IN" sz="2000">
                <a:solidFill>
                  <a:srgbClr val="404040"/>
                </a:solidFill>
                <a:latin typeface="Times New Roman"/>
                <a:cs typeface="Times New Roman"/>
              </a:rPr>
              <a:t>Achieved </a:t>
            </a:r>
            <a:r>
              <a:rPr lang="en-IN" sz="2000" b="1">
                <a:solidFill>
                  <a:srgbClr val="404040"/>
                </a:solidFill>
                <a:latin typeface="Times New Roman"/>
                <a:cs typeface="Times New Roman"/>
              </a:rPr>
              <a:t>~85% accuracy</a:t>
            </a:r>
            <a:r>
              <a:rPr lang="en-IN" sz="2000">
                <a:solidFill>
                  <a:srgbClr val="404040"/>
                </a:solidFill>
                <a:latin typeface="Times New Roman"/>
                <a:cs typeface="Times New Roman"/>
              </a:rPr>
              <a:t> in initial gesture classification.</a:t>
            </a:r>
            <a:endParaRPr lang="en-US" sz="2000">
              <a:solidFill>
                <a:srgbClr val="282828"/>
              </a:solidFill>
              <a:latin typeface="Times New Roman"/>
              <a:cs typeface="Times New Roman"/>
            </a:endParaRPr>
          </a:p>
          <a:p>
            <a:pPr marL="342900" indent="-342900">
              <a:spcBef>
                <a:spcPts val="300"/>
              </a:spcBef>
              <a:spcAft>
                <a:spcPts val="300"/>
              </a:spcAft>
              <a:buAutoNum type="arabicPeriod"/>
            </a:pPr>
            <a:r>
              <a:rPr lang="en-IN" sz="2000" b="1">
                <a:solidFill>
                  <a:srgbClr val="404040"/>
                </a:solidFill>
                <a:latin typeface="Times New Roman"/>
                <a:cs typeface="Times New Roman"/>
              </a:rPr>
              <a:t>Robot Control</a:t>
            </a:r>
            <a:r>
              <a:rPr lang="en-IN" sz="2000">
                <a:solidFill>
                  <a:srgbClr val="404040"/>
                </a:solidFill>
                <a:latin typeface="Times New Roman"/>
                <a:cs typeface="Times New Roman"/>
              </a:rPr>
              <a:t>:</a:t>
            </a:r>
            <a:endParaRPr lang="en-US" sz="2000">
              <a:solidFill>
                <a:srgbClr val="282828"/>
              </a:solidFill>
              <a:latin typeface="Times New Roman"/>
              <a:cs typeface="Times New Roman"/>
            </a:endParaRPr>
          </a:p>
          <a:p>
            <a:pPr marL="742950" lvl="1" indent="-285750">
              <a:spcBef>
                <a:spcPts val="300"/>
              </a:spcBef>
              <a:buAutoNum type="arabicPeriod"/>
            </a:pPr>
            <a:r>
              <a:rPr lang="en-IN" sz="2000">
                <a:solidFill>
                  <a:srgbClr val="404040"/>
                </a:solidFill>
                <a:latin typeface="Times New Roman"/>
                <a:cs typeface="Times New Roman"/>
              </a:rPr>
              <a:t>Robot responded to gesture commands with </a:t>
            </a:r>
            <a:r>
              <a:rPr lang="en-IN" sz="2000" b="1">
                <a:solidFill>
                  <a:srgbClr val="404040"/>
                </a:solidFill>
                <a:latin typeface="Times New Roman"/>
                <a:cs typeface="Times New Roman"/>
              </a:rPr>
              <a:t>~200ms latency</a:t>
            </a:r>
            <a:r>
              <a:rPr lang="en-IN" sz="2000">
                <a:solidFill>
                  <a:srgbClr val="404040"/>
                </a:solidFill>
                <a:latin typeface="Times New Roman"/>
                <a:cs typeface="Times New Roman"/>
              </a:rPr>
              <a:t>.</a:t>
            </a:r>
            <a:endParaRPr lang="en-US" sz="2000">
              <a:solidFill>
                <a:srgbClr val="282828"/>
              </a:solidFill>
              <a:latin typeface="Times New Roman"/>
              <a:cs typeface="Times New Roman"/>
            </a:endParaRPr>
          </a:p>
          <a:p>
            <a:pPr marL="742950" lvl="1" indent="-285750">
              <a:spcBef>
                <a:spcPts val="300"/>
              </a:spcBef>
              <a:buAutoNum type="arabicPeriod"/>
            </a:pPr>
            <a:r>
              <a:rPr lang="en-IN" sz="2000">
                <a:solidFill>
                  <a:srgbClr val="404040"/>
                </a:solidFill>
                <a:latin typeface="Times New Roman"/>
                <a:cs typeface="Times New Roman"/>
              </a:rPr>
              <a:t>Basic movements (Forward, Backward, Left, Right) were functional.</a:t>
            </a:r>
            <a:endParaRPr lang="en-US" sz="2000">
              <a:solidFill>
                <a:srgbClr val="282828"/>
              </a:solidFill>
              <a:latin typeface="Times New Roman"/>
              <a:cs typeface="Times New Roman"/>
            </a:endParaRPr>
          </a:p>
          <a:p>
            <a:pPr marL="342900" indent="-342900">
              <a:spcBef>
                <a:spcPts val="300"/>
              </a:spcBef>
              <a:spcAft>
                <a:spcPts val="300"/>
              </a:spcAft>
              <a:buAutoNum type="arabicPeriod"/>
            </a:pPr>
            <a:r>
              <a:rPr lang="en-IN" sz="2000" b="1">
                <a:solidFill>
                  <a:srgbClr val="404040"/>
                </a:solidFill>
                <a:latin typeface="Times New Roman"/>
                <a:cs typeface="Times New Roman"/>
              </a:rPr>
              <a:t>Challenges</a:t>
            </a:r>
            <a:r>
              <a:rPr lang="en-IN" sz="2000">
                <a:solidFill>
                  <a:srgbClr val="404040"/>
                </a:solidFill>
                <a:latin typeface="Times New Roman"/>
                <a:cs typeface="Times New Roman"/>
              </a:rPr>
              <a:t>:</a:t>
            </a:r>
            <a:endParaRPr lang="en-US" sz="2000">
              <a:solidFill>
                <a:srgbClr val="282828"/>
              </a:solidFill>
              <a:latin typeface="Times New Roman"/>
              <a:cs typeface="Times New Roman"/>
            </a:endParaRPr>
          </a:p>
          <a:p>
            <a:pPr marL="742950" lvl="1" indent="-285750">
              <a:spcBef>
                <a:spcPts val="300"/>
              </a:spcBef>
              <a:buAutoNum type="arabicPeriod"/>
            </a:pPr>
            <a:r>
              <a:rPr lang="en-IN" sz="2000">
                <a:solidFill>
                  <a:srgbClr val="404040"/>
                </a:solidFill>
                <a:latin typeface="Times New Roman"/>
                <a:cs typeface="Times New Roman"/>
              </a:rPr>
              <a:t>EMG signal noise affected accuracy.</a:t>
            </a:r>
            <a:endParaRPr lang="en-US" sz="2000">
              <a:solidFill>
                <a:srgbClr val="282828"/>
              </a:solidFill>
              <a:latin typeface="Times New Roman"/>
              <a:cs typeface="Times New Roman"/>
            </a:endParaRPr>
          </a:p>
          <a:p>
            <a:pPr marL="742950" lvl="1" indent="-285750">
              <a:spcBef>
                <a:spcPts val="300"/>
              </a:spcBef>
              <a:buAutoNum type="arabicPeriod"/>
            </a:pPr>
            <a:r>
              <a:rPr lang="en-IN" sz="2000">
                <a:solidFill>
                  <a:srgbClr val="404040"/>
                </a:solidFill>
                <a:latin typeface="Times New Roman"/>
                <a:cs typeface="Times New Roman"/>
              </a:rPr>
              <a:t>Wi-Fi communication occasionally experienced delays.</a:t>
            </a:r>
            <a:endParaRPr lang="en-US" sz="2000">
              <a:solidFill>
                <a:srgbClr val="282828"/>
              </a:solidFill>
              <a:latin typeface="Times New Roman"/>
              <a:cs typeface="Times New Roman"/>
            </a:endParaRPr>
          </a:p>
          <a:p>
            <a:endParaRPr lang="en-IN" sz="2000">
              <a:solidFill>
                <a:srgbClr val="282828"/>
              </a:solidFill>
              <a:latin typeface="Times New Roman"/>
              <a:cs typeface="Times New Roman"/>
            </a:endParaRPr>
          </a:p>
          <a:p>
            <a:pPr>
              <a:lnSpc>
                <a:spcPts val="1575"/>
              </a:lnSpc>
            </a:pPr>
            <a:endParaRPr lang="en-US" sz="2000">
              <a:solidFill>
                <a:srgbClr val="282828"/>
              </a:solidFill>
              <a:latin typeface="Times New Roman"/>
              <a:cs typeface="Segoe UI"/>
            </a:endParaRPr>
          </a:p>
        </p:txBody>
      </p:sp>
    </p:spTree>
    <p:extLst>
      <p:ext uri="{BB962C8B-B14F-4D97-AF65-F5344CB8AC3E}">
        <p14:creationId xmlns:p14="http://schemas.microsoft.com/office/powerpoint/2010/main" val="25076936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03DA6534-D601-2FCE-3FCA-95150202203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a:t>18</a:t>
            </a:fld>
            <a:endParaRPr lang="en-US"/>
          </a:p>
        </p:txBody>
      </p:sp>
      <p:sp>
        <p:nvSpPr>
          <p:cNvPr id="4" name="Slide Number Placeholder 2">
            <a:extLst>
              <a:ext uri="{FF2B5EF4-FFF2-40B4-BE49-F238E27FC236}">
                <a16:creationId xmlns:a16="http://schemas.microsoft.com/office/drawing/2014/main" id="{F62EDE2B-D87B-D03F-3482-F7F114A4F0D9}"/>
              </a:ext>
            </a:extLst>
          </p:cNvPr>
          <p:cNvSpPr>
            <a:spLocks noGrp="1"/>
          </p:cNvSpPr>
          <p:nvPr/>
        </p:nvSpPr>
        <p:spPr>
          <a:xfrm>
            <a:off x="9448799" y="6492875"/>
            <a:ext cx="2743200" cy="365125"/>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18</a:t>
            </a:fld>
            <a:endParaRPr lang="en-US"/>
          </a:p>
        </p:txBody>
      </p:sp>
      <p:sp>
        <p:nvSpPr>
          <p:cNvPr id="5" name="Google Shape;125;p3">
            <a:extLst>
              <a:ext uri="{FF2B5EF4-FFF2-40B4-BE49-F238E27FC236}">
                <a16:creationId xmlns:a16="http://schemas.microsoft.com/office/drawing/2014/main" id="{C625E54E-A86D-9B94-B470-0435C69F95E5}"/>
              </a:ext>
            </a:extLst>
          </p:cNvPr>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Clr>
                <a:srgbClr val="000000"/>
              </a:buClr>
              <a:buSzPts val="2400"/>
              <a:buFont typeface="Arial"/>
              <a:buNone/>
            </a:pPr>
            <a:r>
              <a:rPr lang="en-US" sz="2400" b="1" i="0" u="none" strike="noStrike" cap="none">
                <a:solidFill>
                  <a:srgbClr val="000000"/>
                </a:solidFill>
                <a:latin typeface="Montserrat"/>
                <a:ea typeface="Montserrat"/>
                <a:cs typeface="Montserrat"/>
                <a:sym typeface="Montserrat"/>
              </a:rPr>
              <a:t>Implementation and Results – Iteration 2 </a:t>
            </a:r>
            <a:endParaRPr lang="en-US" sz="1400" b="0" i="0" u="none" strike="noStrike" cap="none">
              <a:solidFill>
                <a:srgbClr val="000000"/>
              </a:solidFill>
              <a:latin typeface="Arial"/>
              <a:ea typeface="Arial"/>
              <a:cs typeface="Arial"/>
              <a:sym typeface="Arial"/>
            </a:endParaRPr>
          </a:p>
        </p:txBody>
      </p:sp>
      <p:sp>
        <p:nvSpPr>
          <p:cNvPr id="6" name="Google Shape;125;p3">
            <a:extLst>
              <a:ext uri="{FF2B5EF4-FFF2-40B4-BE49-F238E27FC236}">
                <a16:creationId xmlns:a16="http://schemas.microsoft.com/office/drawing/2014/main" id="{67B823CE-7BA9-D714-A424-29AA44BD6144}"/>
              </a:ext>
            </a:extLst>
          </p:cNvPr>
          <p:cNvSpPr txBox="1"/>
          <p:nvPr/>
        </p:nvSpPr>
        <p:spPr>
          <a:xfrm>
            <a:off x="433468" y="946791"/>
            <a:ext cx="11326761" cy="573576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rtl="0">
              <a:lnSpc>
                <a:spcPct val="100000"/>
              </a:lnSpc>
              <a:spcBef>
                <a:spcPts val="0"/>
              </a:spcBef>
              <a:spcAft>
                <a:spcPts val="0"/>
              </a:spcAft>
              <a:buNone/>
            </a:pPr>
            <a:r>
              <a:rPr lang="en-IN" sz="2000" b="1">
                <a:latin typeface="Times New Roman"/>
                <a:ea typeface="Verdana"/>
              </a:rPr>
              <a:t>Iteration : Results + Validation against the use cases and test cases </a:t>
            </a:r>
          </a:p>
          <a:p>
            <a:pPr marL="0" marR="0" lvl="0" indent="0" rtl="0">
              <a:lnSpc>
                <a:spcPct val="100000"/>
              </a:lnSpc>
              <a:spcBef>
                <a:spcPts val="0"/>
              </a:spcBef>
              <a:spcAft>
                <a:spcPts val="0"/>
              </a:spcAft>
              <a:buNone/>
            </a:pPr>
            <a:endParaRPr lang="en-IN" sz="2000">
              <a:latin typeface="Times New Roman"/>
              <a:ea typeface="Verdana" panose="020B0604030504040204" pitchFamily="34" charset="0"/>
            </a:endParaRPr>
          </a:p>
          <a:p>
            <a:pPr algn="l">
              <a:spcAft>
                <a:spcPts val="300"/>
              </a:spcAft>
              <a:buFont typeface="+mj-lt"/>
              <a:buAutoNum type="arabicPeriod"/>
            </a:pPr>
            <a:r>
              <a:rPr lang="en-US" sz="2000" b="1" i="0">
                <a:solidFill>
                  <a:srgbClr val="404040"/>
                </a:solidFill>
                <a:effectLst/>
                <a:latin typeface="Times New Roman"/>
              </a:rPr>
              <a:t>Improved Signal Processing</a:t>
            </a:r>
            <a:r>
              <a:rPr lang="en-US" sz="2000" b="0" i="0">
                <a:solidFill>
                  <a:srgbClr val="404040"/>
                </a:solidFill>
                <a:effectLst/>
                <a:latin typeface="Times New Roman"/>
              </a:rPr>
              <a:t>:</a:t>
            </a:r>
          </a:p>
          <a:p>
            <a:pPr marL="742950" lvl="1" indent="-285750" algn="l">
              <a:spcBef>
                <a:spcPts val="300"/>
              </a:spcBef>
              <a:buFont typeface="+mj-lt"/>
              <a:buAutoNum type="arabicPeriod"/>
            </a:pPr>
            <a:r>
              <a:rPr lang="en-US" sz="2000" b="0" i="0">
                <a:solidFill>
                  <a:srgbClr val="404040"/>
                </a:solidFill>
                <a:effectLst/>
                <a:latin typeface="Times New Roman"/>
              </a:rPr>
              <a:t>Enhanced EMG signal filtering to reduce noise.</a:t>
            </a:r>
          </a:p>
          <a:p>
            <a:pPr marL="742950" lvl="1" indent="-285750" algn="l">
              <a:spcBef>
                <a:spcPts val="300"/>
              </a:spcBef>
              <a:buFont typeface="+mj-lt"/>
              <a:buAutoNum type="arabicPeriod"/>
            </a:pPr>
            <a:r>
              <a:rPr lang="en-US" sz="2000" b="0" i="0">
                <a:solidFill>
                  <a:srgbClr val="404040"/>
                </a:solidFill>
                <a:effectLst/>
                <a:latin typeface="Times New Roman"/>
              </a:rPr>
              <a:t>Implemented advanced threshold-based classification for better accuracy.</a:t>
            </a:r>
          </a:p>
          <a:p>
            <a:pPr algn="l">
              <a:spcBef>
                <a:spcPts val="300"/>
              </a:spcBef>
              <a:spcAft>
                <a:spcPts val="300"/>
              </a:spcAft>
              <a:buFont typeface="+mj-lt"/>
              <a:buAutoNum type="arabicPeriod"/>
            </a:pPr>
            <a:r>
              <a:rPr lang="en-US" sz="2000" b="1" i="0">
                <a:solidFill>
                  <a:srgbClr val="404040"/>
                </a:solidFill>
                <a:effectLst/>
                <a:latin typeface="Times New Roman"/>
              </a:rPr>
              <a:t>Optimized Wi-Fi Communication</a:t>
            </a:r>
            <a:r>
              <a:rPr lang="en-US" sz="2000" b="0" i="0">
                <a:solidFill>
                  <a:srgbClr val="404040"/>
                </a:solidFill>
                <a:effectLst/>
                <a:latin typeface="Times New Roman"/>
              </a:rPr>
              <a:t>:</a:t>
            </a:r>
          </a:p>
          <a:p>
            <a:pPr marL="742950" lvl="1" indent="-285750" algn="l">
              <a:spcBef>
                <a:spcPts val="300"/>
              </a:spcBef>
              <a:buFont typeface="+mj-lt"/>
              <a:buAutoNum type="arabicPeriod"/>
            </a:pPr>
            <a:r>
              <a:rPr lang="en-US" sz="2000" b="0" i="0">
                <a:solidFill>
                  <a:srgbClr val="404040"/>
                </a:solidFill>
                <a:effectLst/>
                <a:latin typeface="Times New Roman"/>
              </a:rPr>
              <a:t>Reduced latency in Wi-Fi communication between the gesture detection system and the robot.</a:t>
            </a:r>
          </a:p>
          <a:p>
            <a:pPr marL="742950" lvl="1" indent="-285750" algn="l">
              <a:spcBef>
                <a:spcPts val="300"/>
              </a:spcBef>
              <a:buFont typeface="+mj-lt"/>
              <a:buAutoNum type="arabicPeriod"/>
            </a:pPr>
            <a:r>
              <a:rPr lang="en-US" sz="2000" b="0" i="0">
                <a:solidFill>
                  <a:srgbClr val="404040"/>
                </a:solidFill>
                <a:effectLst/>
                <a:latin typeface="Times New Roman"/>
              </a:rPr>
              <a:t>Improved reliability of data transmission.</a:t>
            </a:r>
          </a:p>
          <a:p>
            <a:pPr algn="l">
              <a:spcBef>
                <a:spcPts val="300"/>
              </a:spcBef>
              <a:spcAft>
                <a:spcPts val="300"/>
              </a:spcAft>
              <a:buFont typeface="+mj-lt"/>
              <a:buAutoNum type="arabicPeriod"/>
            </a:pPr>
            <a:r>
              <a:rPr lang="en-US" sz="2000" b="1" i="0">
                <a:solidFill>
                  <a:srgbClr val="404040"/>
                </a:solidFill>
                <a:effectLst/>
                <a:latin typeface="Times New Roman"/>
              </a:rPr>
              <a:t>Expanded Gesture Library</a:t>
            </a:r>
            <a:r>
              <a:rPr lang="en-US" sz="2000" b="0" i="0">
                <a:solidFill>
                  <a:srgbClr val="404040"/>
                </a:solidFill>
                <a:effectLst/>
                <a:latin typeface="Times New Roman"/>
              </a:rPr>
              <a:t>:</a:t>
            </a:r>
          </a:p>
          <a:p>
            <a:pPr marL="742950" lvl="1" indent="-285750" algn="l">
              <a:spcBef>
                <a:spcPts val="300"/>
              </a:spcBef>
              <a:buFont typeface="+mj-lt"/>
              <a:buAutoNum type="arabicPeriod"/>
            </a:pPr>
            <a:r>
              <a:rPr lang="en-US" sz="2000" b="0" i="0">
                <a:solidFill>
                  <a:srgbClr val="404040"/>
                </a:solidFill>
                <a:effectLst/>
                <a:latin typeface="Times New Roman"/>
              </a:rPr>
              <a:t>Added more gestures (e.g., Stop, Rotate) for advanced robot control.</a:t>
            </a:r>
          </a:p>
          <a:p>
            <a:pPr marL="742950" lvl="1" indent="-285750" algn="l">
              <a:spcBef>
                <a:spcPts val="300"/>
              </a:spcBef>
              <a:buFont typeface="+mj-lt"/>
              <a:buAutoNum type="arabicPeriod"/>
            </a:pPr>
            <a:r>
              <a:rPr lang="en-US" sz="2000" b="0" i="0">
                <a:solidFill>
                  <a:srgbClr val="404040"/>
                </a:solidFill>
                <a:effectLst/>
                <a:latin typeface="Times New Roman"/>
              </a:rPr>
              <a:t>Tested complex movements like diagonal navigation.</a:t>
            </a:r>
          </a:p>
          <a:p>
            <a:endParaRPr lang="en-IN" b="1" i="0">
              <a:solidFill>
                <a:srgbClr val="404040"/>
              </a:solidFill>
              <a:effectLst/>
              <a:latin typeface="Inter"/>
            </a:endParaRPr>
          </a:p>
          <a:p>
            <a:pPr marR="0" lvl="0" rtl="0">
              <a:lnSpc>
                <a:spcPct val="100000"/>
              </a:lnSpc>
              <a:spcBef>
                <a:spcPts val="0"/>
              </a:spcBef>
              <a:spcAft>
                <a:spcPts val="0"/>
              </a:spcAft>
            </a:pPr>
            <a:endParaRPr lang="en-IN">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34743571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6023370-41FB-E53C-0454-6C9688D3F1D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a:t>19</a:t>
            </a:fld>
            <a:endParaRPr lang="en-US"/>
          </a:p>
        </p:txBody>
      </p:sp>
      <p:sp>
        <p:nvSpPr>
          <p:cNvPr id="5" name="TextBox 4">
            <a:extLst>
              <a:ext uri="{FF2B5EF4-FFF2-40B4-BE49-F238E27FC236}">
                <a16:creationId xmlns:a16="http://schemas.microsoft.com/office/drawing/2014/main" id="{66A30473-9B62-1A62-B515-19ACB083FC44}"/>
              </a:ext>
            </a:extLst>
          </p:cNvPr>
          <p:cNvSpPr txBox="1"/>
          <p:nvPr/>
        </p:nvSpPr>
        <p:spPr>
          <a:xfrm>
            <a:off x="648729" y="1235675"/>
            <a:ext cx="10701866" cy="359329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IN" sz="2000" b="1">
                <a:solidFill>
                  <a:srgbClr val="404040"/>
                </a:solidFill>
                <a:latin typeface="Times New Roman"/>
                <a:cs typeface="Segoe UI"/>
              </a:rPr>
              <a:t>Results</a:t>
            </a:r>
            <a:endParaRPr lang="en-IN" sz="2000">
              <a:solidFill>
                <a:srgbClr val="282828"/>
              </a:solidFill>
              <a:latin typeface="Times New Roman"/>
              <a:cs typeface="Segoe UI"/>
            </a:endParaRPr>
          </a:p>
          <a:p>
            <a:pPr marL="342900" indent="-342900">
              <a:spcAft>
                <a:spcPts val="300"/>
              </a:spcAft>
              <a:buAutoNum type="arabicPeriod"/>
            </a:pPr>
            <a:r>
              <a:rPr lang="en-IN" sz="2000" b="1">
                <a:solidFill>
                  <a:srgbClr val="404040"/>
                </a:solidFill>
                <a:latin typeface="Times New Roman"/>
              </a:rPr>
              <a:t>Gesture Detection</a:t>
            </a:r>
            <a:r>
              <a:rPr lang="en-IN" sz="2000">
                <a:solidFill>
                  <a:srgbClr val="404040"/>
                </a:solidFill>
                <a:latin typeface="Times New Roman"/>
              </a:rPr>
              <a:t>:</a:t>
            </a:r>
            <a:endParaRPr lang="en-US" sz="2000">
              <a:solidFill>
                <a:srgbClr val="282828"/>
              </a:solidFill>
              <a:latin typeface="Times New Roman"/>
            </a:endParaRPr>
          </a:p>
          <a:p>
            <a:pPr marL="742950" lvl="1" indent="-285750">
              <a:spcBef>
                <a:spcPts val="300"/>
              </a:spcBef>
              <a:buAutoNum type="arabicPeriod"/>
            </a:pPr>
            <a:r>
              <a:rPr lang="en-IN" sz="2000">
                <a:solidFill>
                  <a:srgbClr val="404040"/>
                </a:solidFill>
                <a:latin typeface="Times New Roman"/>
              </a:rPr>
              <a:t>Achieved </a:t>
            </a:r>
            <a:r>
              <a:rPr lang="en-IN" sz="2000" b="1">
                <a:solidFill>
                  <a:srgbClr val="404040"/>
                </a:solidFill>
                <a:latin typeface="Times New Roman"/>
              </a:rPr>
              <a:t>~92% accuracy</a:t>
            </a:r>
            <a:r>
              <a:rPr lang="en-IN" sz="2000">
                <a:solidFill>
                  <a:srgbClr val="404040"/>
                </a:solidFill>
                <a:latin typeface="Times New Roman"/>
              </a:rPr>
              <a:t> in gesture classification.</a:t>
            </a:r>
            <a:endParaRPr lang="en-US" sz="2000">
              <a:solidFill>
                <a:srgbClr val="282828"/>
              </a:solidFill>
              <a:latin typeface="Times New Roman"/>
            </a:endParaRPr>
          </a:p>
          <a:p>
            <a:pPr marL="742950" lvl="1" indent="-285750">
              <a:spcBef>
                <a:spcPts val="300"/>
              </a:spcBef>
              <a:buAutoNum type="arabicPeriod"/>
            </a:pPr>
            <a:r>
              <a:rPr lang="en-IN" sz="2000">
                <a:solidFill>
                  <a:srgbClr val="404040"/>
                </a:solidFill>
                <a:latin typeface="Times New Roman"/>
              </a:rPr>
              <a:t>Reduced false positives in gesture recognition.</a:t>
            </a:r>
            <a:endParaRPr lang="en-US" sz="2000">
              <a:solidFill>
                <a:srgbClr val="282828"/>
              </a:solidFill>
              <a:latin typeface="Times New Roman"/>
            </a:endParaRPr>
          </a:p>
          <a:p>
            <a:pPr marL="342900" indent="-342900">
              <a:spcBef>
                <a:spcPts val="300"/>
              </a:spcBef>
              <a:spcAft>
                <a:spcPts val="300"/>
              </a:spcAft>
              <a:buAutoNum type="arabicPeriod"/>
            </a:pPr>
            <a:r>
              <a:rPr lang="en-IN" sz="2000" b="1">
                <a:solidFill>
                  <a:srgbClr val="404040"/>
                </a:solidFill>
                <a:latin typeface="Times New Roman"/>
              </a:rPr>
              <a:t>Robot Control</a:t>
            </a:r>
            <a:r>
              <a:rPr lang="en-IN" sz="2000">
                <a:solidFill>
                  <a:srgbClr val="404040"/>
                </a:solidFill>
                <a:latin typeface="Times New Roman"/>
              </a:rPr>
              <a:t>:</a:t>
            </a:r>
            <a:endParaRPr lang="en-US" sz="2000">
              <a:solidFill>
                <a:srgbClr val="282828"/>
              </a:solidFill>
              <a:latin typeface="Times New Roman"/>
            </a:endParaRPr>
          </a:p>
          <a:p>
            <a:pPr marL="742950" lvl="1" indent="-285750">
              <a:spcBef>
                <a:spcPts val="300"/>
              </a:spcBef>
              <a:buAutoNum type="arabicPeriod"/>
            </a:pPr>
            <a:r>
              <a:rPr lang="en-IN" sz="2000">
                <a:solidFill>
                  <a:srgbClr val="404040"/>
                </a:solidFill>
                <a:latin typeface="Times New Roman"/>
              </a:rPr>
              <a:t>Robot responded to gestures with </a:t>
            </a:r>
            <a:r>
              <a:rPr lang="en-IN" sz="2000" b="1">
                <a:solidFill>
                  <a:srgbClr val="404040"/>
                </a:solidFill>
                <a:latin typeface="Times New Roman"/>
              </a:rPr>
              <a:t>~150ms latency</a:t>
            </a:r>
            <a:r>
              <a:rPr lang="en-IN" sz="2000">
                <a:solidFill>
                  <a:srgbClr val="404040"/>
                </a:solidFill>
                <a:latin typeface="Times New Roman"/>
              </a:rPr>
              <a:t>.</a:t>
            </a:r>
            <a:endParaRPr lang="en-US" sz="2000">
              <a:solidFill>
                <a:srgbClr val="282828"/>
              </a:solidFill>
              <a:latin typeface="Times New Roman"/>
            </a:endParaRPr>
          </a:p>
          <a:p>
            <a:pPr marL="742950" lvl="1" indent="-285750">
              <a:spcBef>
                <a:spcPts val="300"/>
              </a:spcBef>
              <a:buAutoNum type="arabicPeriod"/>
            </a:pPr>
            <a:r>
              <a:rPr lang="en-IN" sz="2000">
                <a:solidFill>
                  <a:srgbClr val="404040"/>
                </a:solidFill>
                <a:latin typeface="Times New Roman"/>
              </a:rPr>
              <a:t>Successfully executed complex movements (e.g., diagonal navigation, rotation).</a:t>
            </a:r>
            <a:endParaRPr lang="en-US" sz="2000">
              <a:solidFill>
                <a:srgbClr val="282828"/>
              </a:solidFill>
              <a:latin typeface="Times New Roman"/>
            </a:endParaRPr>
          </a:p>
          <a:p>
            <a:pPr marL="342900" indent="-342900">
              <a:spcBef>
                <a:spcPts val="300"/>
              </a:spcBef>
              <a:spcAft>
                <a:spcPts val="300"/>
              </a:spcAft>
              <a:buAutoNum type="arabicPeriod"/>
            </a:pPr>
            <a:r>
              <a:rPr lang="en-IN" sz="2000" b="1">
                <a:solidFill>
                  <a:srgbClr val="404040"/>
                </a:solidFill>
                <a:latin typeface="Times New Roman"/>
              </a:rPr>
              <a:t>System Robustness</a:t>
            </a:r>
            <a:r>
              <a:rPr lang="en-IN" sz="2000">
                <a:solidFill>
                  <a:srgbClr val="404040"/>
                </a:solidFill>
                <a:latin typeface="Times New Roman"/>
              </a:rPr>
              <a:t>:</a:t>
            </a:r>
            <a:endParaRPr lang="en-US" sz="2000">
              <a:solidFill>
                <a:srgbClr val="282828"/>
              </a:solidFill>
              <a:latin typeface="Times New Roman"/>
            </a:endParaRPr>
          </a:p>
          <a:p>
            <a:pPr marL="742950" lvl="1" indent="-285750">
              <a:spcBef>
                <a:spcPts val="300"/>
              </a:spcBef>
              <a:buAutoNum type="arabicPeriod"/>
            </a:pPr>
            <a:r>
              <a:rPr lang="en-IN" sz="2000">
                <a:solidFill>
                  <a:srgbClr val="404040"/>
                </a:solidFill>
                <a:latin typeface="Times New Roman"/>
              </a:rPr>
              <a:t>Improved performance under noisy conditions.</a:t>
            </a:r>
            <a:endParaRPr lang="en-US" sz="2000">
              <a:solidFill>
                <a:srgbClr val="282828"/>
              </a:solidFill>
              <a:latin typeface="Times New Roman"/>
            </a:endParaRPr>
          </a:p>
          <a:p>
            <a:pPr marL="742950" lvl="1" indent="-285750">
              <a:spcBef>
                <a:spcPts val="300"/>
              </a:spcBef>
              <a:buAutoNum type="arabicPeriod"/>
            </a:pPr>
            <a:r>
              <a:rPr lang="en-IN" sz="2000">
                <a:solidFill>
                  <a:srgbClr val="404040"/>
                </a:solidFill>
                <a:latin typeface="Times New Roman"/>
              </a:rPr>
              <a:t>Validated system with multiple users for consistency.</a:t>
            </a:r>
            <a:endParaRPr lang="en-US" sz="2000">
              <a:latin typeface="Times New Roman"/>
            </a:endParaRPr>
          </a:p>
        </p:txBody>
      </p:sp>
    </p:spTree>
    <p:extLst>
      <p:ext uri="{BB962C8B-B14F-4D97-AF65-F5344CB8AC3E}">
        <p14:creationId xmlns:p14="http://schemas.microsoft.com/office/powerpoint/2010/main" val="37576473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0">
          <a:extLst>
            <a:ext uri="{FF2B5EF4-FFF2-40B4-BE49-F238E27FC236}">
              <a16:creationId xmlns:a16="http://schemas.microsoft.com/office/drawing/2014/main" id="{016D5E0D-E878-63B4-A1A9-208E58ED601E}"/>
            </a:ext>
          </a:extLst>
        </p:cNvPr>
        <p:cNvGrpSpPr/>
        <p:nvPr/>
      </p:nvGrpSpPr>
      <p:grpSpPr>
        <a:xfrm>
          <a:off x="0" y="0"/>
          <a:ext cx="0" cy="0"/>
          <a:chOff x="0" y="0"/>
          <a:chExt cx="0" cy="0"/>
        </a:xfrm>
      </p:grpSpPr>
      <p:sp>
        <p:nvSpPr>
          <p:cNvPr id="8" name="Google Shape;125;p3">
            <a:extLst>
              <a:ext uri="{FF2B5EF4-FFF2-40B4-BE49-F238E27FC236}">
                <a16:creationId xmlns:a16="http://schemas.microsoft.com/office/drawing/2014/main" id="{1EF97A4B-E82E-712F-CA13-78D59E17A26B}"/>
              </a:ext>
            </a:extLst>
          </p:cNvPr>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r>
              <a:rPr lang="en-US" sz="2400" b="1" i="0" u="none" strike="noStrike" cap="none">
                <a:solidFill>
                  <a:srgbClr val="000000"/>
                </a:solidFill>
                <a:latin typeface="Montserrat"/>
                <a:ea typeface="Montserrat"/>
                <a:cs typeface="Montserrat"/>
                <a:sym typeface="Montserrat"/>
              </a:rPr>
              <a:t>Objective and Goals</a:t>
            </a:r>
            <a:endParaRPr/>
          </a:p>
        </p:txBody>
      </p:sp>
      <p:sp>
        <p:nvSpPr>
          <p:cNvPr id="3" name="Google Shape;120;p76">
            <a:extLst>
              <a:ext uri="{FF2B5EF4-FFF2-40B4-BE49-F238E27FC236}">
                <a16:creationId xmlns:a16="http://schemas.microsoft.com/office/drawing/2014/main" id="{CA08A1E2-29B3-F3D5-48A9-5D1EA6629717}"/>
              </a:ext>
            </a:extLst>
          </p:cNvPr>
          <p:cNvSpPr/>
          <p:nvPr/>
        </p:nvSpPr>
        <p:spPr>
          <a:xfrm>
            <a:off x="550606" y="722112"/>
            <a:ext cx="2114338" cy="302183"/>
          </a:xfrm>
          <a:prstGeom prst="roundRect">
            <a:avLst>
              <a:gd name="adj" fmla="val 16667"/>
            </a:avLst>
          </a:prstGeom>
          <a:solidFill>
            <a:schemeClr val="tx2">
              <a:lumMod val="10000"/>
            </a:schemeClr>
          </a:solidFill>
          <a:ln w="25400" cap="flat" cmpd="sng">
            <a:solidFill>
              <a:schemeClr val="tx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US" sz="2000" b="1" i="0" u="none" strike="noStrike" cap="none">
                <a:solidFill>
                  <a:schemeClr val="lt1"/>
                </a:solidFill>
                <a:latin typeface="Verdana"/>
                <a:ea typeface="Verdana"/>
                <a:cs typeface="Verdana"/>
                <a:sym typeface="Verdana"/>
              </a:rPr>
              <a:t>Objective </a:t>
            </a:r>
            <a:endParaRPr sz="1000" b="1" i="0" u="none" strike="noStrike" cap="none">
              <a:solidFill>
                <a:srgbClr val="000000"/>
              </a:solidFill>
              <a:latin typeface="Arial"/>
              <a:ea typeface="Arial"/>
              <a:cs typeface="Arial"/>
              <a:sym typeface="Arial"/>
            </a:endParaRPr>
          </a:p>
        </p:txBody>
      </p:sp>
      <p:sp>
        <p:nvSpPr>
          <p:cNvPr id="5" name="Google Shape;120;p76">
            <a:extLst>
              <a:ext uri="{FF2B5EF4-FFF2-40B4-BE49-F238E27FC236}">
                <a16:creationId xmlns:a16="http://schemas.microsoft.com/office/drawing/2014/main" id="{17BF0AA4-CB04-F194-9E07-5F430F49129E}"/>
              </a:ext>
            </a:extLst>
          </p:cNvPr>
          <p:cNvSpPr/>
          <p:nvPr/>
        </p:nvSpPr>
        <p:spPr>
          <a:xfrm>
            <a:off x="550606" y="3009900"/>
            <a:ext cx="2114338" cy="302183"/>
          </a:xfrm>
          <a:prstGeom prst="roundRect">
            <a:avLst>
              <a:gd name="adj" fmla="val 16667"/>
            </a:avLst>
          </a:prstGeom>
          <a:solidFill>
            <a:schemeClr val="tx2">
              <a:lumMod val="10000"/>
            </a:schemeClr>
          </a:solidFill>
          <a:ln w="25400" cap="flat" cmpd="sng">
            <a:solidFill>
              <a:schemeClr val="tx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US" sz="2000" b="1" i="0" u="none" strike="noStrike" cap="none">
                <a:solidFill>
                  <a:schemeClr val="lt1"/>
                </a:solidFill>
                <a:latin typeface="Verdana"/>
                <a:ea typeface="Verdana"/>
                <a:cs typeface="Verdana"/>
                <a:sym typeface="Verdana"/>
              </a:rPr>
              <a:t>Goals</a:t>
            </a:r>
            <a:endParaRPr sz="1000" b="1" i="0" u="none" strike="noStrike" cap="none">
              <a:solidFill>
                <a:srgbClr val="000000"/>
              </a:solidFill>
              <a:latin typeface="Arial"/>
              <a:ea typeface="Arial"/>
              <a:cs typeface="Arial"/>
              <a:sym typeface="Arial"/>
            </a:endParaRPr>
          </a:p>
        </p:txBody>
      </p:sp>
      <p:sp>
        <p:nvSpPr>
          <p:cNvPr id="34" name="TextBox 33">
            <a:extLst>
              <a:ext uri="{FF2B5EF4-FFF2-40B4-BE49-F238E27FC236}">
                <a16:creationId xmlns:a16="http://schemas.microsoft.com/office/drawing/2014/main" id="{4A9AEFFB-1A20-899A-F8E0-29DEDB267EF4}"/>
              </a:ext>
            </a:extLst>
          </p:cNvPr>
          <p:cNvSpPr txBox="1"/>
          <p:nvPr/>
        </p:nvSpPr>
        <p:spPr>
          <a:xfrm>
            <a:off x="544702" y="3241855"/>
            <a:ext cx="9943179" cy="3439403"/>
          </a:xfrm>
          <a:prstGeom prst="rect">
            <a:avLst/>
          </a:prstGeom>
          <a:noFill/>
        </p:spPr>
        <p:txBody>
          <a:bodyPr wrap="square" lIns="91440" tIns="45720" rIns="91440" bIns="45720" rtlCol="0" anchor="t">
            <a:spAutoFit/>
          </a:bodyPr>
          <a:lstStyle/>
          <a:p>
            <a:pPr algn="just"/>
            <a:r>
              <a:rPr lang="en-IN" sz="2000" b="1">
                <a:latin typeface="Times New Roman"/>
                <a:ea typeface="Verdana"/>
                <a:cs typeface="Times New Roman"/>
              </a:rPr>
              <a:t>Main Goals :</a:t>
            </a:r>
          </a:p>
          <a:p>
            <a:pPr marL="342900" indent="-342900">
              <a:spcAft>
                <a:spcPts val="300"/>
              </a:spcAft>
              <a:buAutoNum type="arabicPeriod"/>
            </a:pPr>
            <a:r>
              <a:rPr lang="en-IN" sz="2000" b="1">
                <a:solidFill>
                  <a:srgbClr val="404040"/>
                </a:solidFill>
                <a:latin typeface="Times New Roman"/>
                <a:ea typeface="Verdana"/>
              </a:rPr>
              <a:t>Develop a Robot Gesture Classification System</a:t>
            </a:r>
            <a:r>
              <a:rPr lang="en-IN" sz="2000">
                <a:solidFill>
                  <a:srgbClr val="404040"/>
                </a:solidFill>
                <a:latin typeface="Times New Roman"/>
                <a:ea typeface="Verdana"/>
              </a:rPr>
              <a:t>:</a:t>
            </a:r>
            <a:endParaRPr lang="en-US" sz="2000">
              <a:solidFill>
                <a:srgbClr val="282828"/>
              </a:solidFill>
              <a:latin typeface="Times New Roman"/>
              <a:ea typeface="Verdana"/>
            </a:endParaRPr>
          </a:p>
          <a:p>
            <a:pPr marL="742950" lvl="1" indent="-285750">
              <a:spcBef>
                <a:spcPts val="300"/>
              </a:spcBef>
              <a:buAutoNum type="arabicPeriod"/>
            </a:pPr>
            <a:r>
              <a:rPr lang="en-IN" sz="2000">
                <a:solidFill>
                  <a:schemeClr val="bg2"/>
                </a:solidFill>
                <a:latin typeface="Times New Roman"/>
                <a:ea typeface="Verdana"/>
              </a:rPr>
              <a:t>Capture and process Surface EMG signals to classify hand gestures with high accuracy.</a:t>
            </a:r>
            <a:endParaRPr lang="en-US" sz="2000">
              <a:solidFill>
                <a:schemeClr val="bg2"/>
              </a:solidFill>
              <a:latin typeface="Times New Roman"/>
            </a:endParaRPr>
          </a:p>
          <a:p>
            <a:pPr marL="742950" lvl="1" indent="-285750">
              <a:spcBef>
                <a:spcPts val="300"/>
              </a:spcBef>
              <a:buAutoNum type="arabicPeriod"/>
            </a:pPr>
            <a:r>
              <a:rPr lang="en-IN" sz="2000">
                <a:solidFill>
                  <a:schemeClr val="bg2"/>
                </a:solidFill>
                <a:latin typeface="Times New Roman"/>
                <a:ea typeface="Verdana"/>
              </a:rPr>
              <a:t>Implement signal processing techniques to filter noise and extract meaningful features from EMG data.</a:t>
            </a:r>
            <a:endParaRPr lang="en-US" sz="2000">
              <a:solidFill>
                <a:schemeClr val="bg2"/>
              </a:solidFill>
              <a:latin typeface="Times New Roman"/>
              <a:ea typeface="Verdana"/>
            </a:endParaRPr>
          </a:p>
          <a:p>
            <a:pPr marL="342900" indent="-342900">
              <a:spcBef>
                <a:spcPts val="300"/>
              </a:spcBef>
              <a:spcAft>
                <a:spcPts val="300"/>
              </a:spcAft>
              <a:buAutoNum type="arabicPeriod"/>
            </a:pPr>
            <a:r>
              <a:rPr lang="en-IN" sz="2000" b="1">
                <a:solidFill>
                  <a:srgbClr val="404040"/>
                </a:solidFill>
                <a:latin typeface="Times New Roman"/>
                <a:ea typeface="Verdana"/>
              </a:rPr>
              <a:t>Control a Software Robot Using Gestures</a:t>
            </a:r>
            <a:r>
              <a:rPr lang="en-IN" sz="2000">
                <a:solidFill>
                  <a:srgbClr val="404040"/>
                </a:solidFill>
                <a:latin typeface="Times New Roman"/>
                <a:ea typeface="Verdana"/>
              </a:rPr>
              <a:t>:</a:t>
            </a:r>
            <a:endParaRPr lang="en-US" sz="2000">
              <a:solidFill>
                <a:srgbClr val="404040"/>
              </a:solidFill>
              <a:latin typeface="Times New Roman"/>
              <a:ea typeface="Verdana"/>
            </a:endParaRPr>
          </a:p>
          <a:p>
            <a:pPr marL="742950" lvl="1" indent="-285750">
              <a:spcBef>
                <a:spcPts val="300"/>
              </a:spcBef>
              <a:buAutoNum type="arabicPeriod"/>
            </a:pPr>
            <a:r>
              <a:rPr lang="en-IN" sz="2000">
                <a:solidFill>
                  <a:srgbClr val="404040"/>
                </a:solidFill>
                <a:latin typeface="Times New Roman"/>
                <a:ea typeface="Verdana"/>
              </a:rPr>
              <a:t>Translate classified gestures into robot movements (e.g., Forward, Backward, Left, Right).</a:t>
            </a:r>
            <a:endParaRPr lang="en-US" sz="2000">
              <a:solidFill>
                <a:srgbClr val="282828"/>
              </a:solidFill>
              <a:latin typeface="Times New Roman"/>
              <a:ea typeface="Verdana"/>
            </a:endParaRPr>
          </a:p>
          <a:p>
            <a:pPr marL="742950" lvl="1" indent="-285750">
              <a:spcBef>
                <a:spcPts val="300"/>
              </a:spcBef>
              <a:buAutoNum type="arabicPeriod"/>
            </a:pPr>
            <a:r>
              <a:rPr lang="en-IN" sz="2000">
                <a:solidFill>
                  <a:srgbClr val="404040"/>
                </a:solidFill>
                <a:latin typeface="Times New Roman"/>
                <a:ea typeface="Verdana"/>
              </a:rPr>
              <a:t>Ensure real-time and reliable control of the robot via Wi-Fi communication</a:t>
            </a:r>
            <a:endParaRPr lang="en-IN" sz="2000">
              <a:latin typeface="Times New Roman"/>
              <a:ea typeface="Verdana"/>
            </a:endParaRPr>
          </a:p>
          <a:p>
            <a:endParaRPr lang="en-IN" sz="2000">
              <a:latin typeface="Times New Roman"/>
              <a:ea typeface="Verdana" panose="020B0604030504040204" pitchFamily="34" charset="0"/>
            </a:endParaRPr>
          </a:p>
        </p:txBody>
      </p:sp>
      <p:sp>
        <p:nvSpPr>
          <p:cNvPr id="35" name="Slide Number Placeholder 34">
            <a:extLst>
              <a:ext uri="{FF2B5EF4-FFF2-40B4-BE49-F238E27FC236}">
                <a16:creationId xmlns:a16="http://schemas.microsoft.com/office/drawing/2014/main" id="{FB294828-0F9E-F06A-05D5-7A5C37AB349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a:t>
            </a:fld>
            <a:endParaRPr lang="en-US"/>
          </a:p>
        </p:txBody>
      </p:sp>
      <p:sp>
        <p:nvSpPr>
          <p:cNvPr id="2" name="TextBox 1">
            <a:extLst>
              <a:ext uri="{FF2B5EF4-FFF2-40B4-BE49-F238E27FC236}">
                <a16:creationId xmlns:a16="http://schemas.microsoft.com/office/drawing/2014/main" id="{DA8EF457-C94C-B4F5-A98B-71E327FEDEB7}"/>
              </a:ext>
            </a:extLst>
          </p:cNvPr>
          <p:cNvSpPr txBox="1"/>
          <p:nvPr/>
        </p:nvSpPr>
        <p:spPr>
          <a:xfrm>
            <a:off x="548290" y="949106"/>
            <a:ext cx="10698654" cy="193899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just">
              <a:buChar char="•"/>
            </a:pPr>
            <a:endParaRPr lang="en-US" sz="2400">
              <a:latin typeface="Times New Roman"/>
              <a:cs typeface="Times New Roman"/>
            </a:endParaRPr>
          </a:p>
          <a:p>
            <a:pPr marL="285750" indent="-285750" algn="just">
              <a:buChar char="•"/>
            </a:pPr>
            <a:r>
              <a:rPr lang="en-US" sz="2400">
                <a:latin typeface="Times New Roman"/>
                <a:cs typeface="Times New Roman"/>
              </a:rPr>
              <a:t>To develop a hand gesture recognition model using surface EMG signals to control a software designed robot.</a:t>
            </a:r>
            <a:endParaRPr lang="en-US" sz="2000">
              <a:latin typeface="Times New Roman"/>
            </a:endParaRPr>
          </a:p>
          <a:p>
            <a:pPr marL="285750" indent="-285750" algn="just">
              <a:buChar char="•"/>
            </a:pPr>
            <a:r>
              <a:rPr lang="en-US" sz="2400">
                <a:latin typeface="Times New Roman"/>
              </a:rPr>
              <a:t>Hand gestures through surface electromyography (</a:t>
            </a:r>
            <a:r>
              <a:rPr lang="en-US" sz="2400" err="1">
                <a:latin typeface="Times New Roman"/>
              </a:rPr>
              <a:t>sEMG</a:t>
            </a:r>
            <a:r>
              <a:rPr lang="en-US" sz="2400">
                <a:latin typeface="Times New Roman"/>
              </a:rPr>
              <a:t>) signals, which are then converted into commands for the control of robots. </a:t>
            </a:r>
          </a:p>
        </p:txBody>
      </p:sp>
    </p:spTree>
    <p:extLst>
      <p:ext uri="{BB962C8B-B14F-4D97-AF65-F5344CB8AC3E}">
        <p14:creationId xmlns:p14="http://schemas.microsoft.com/office/powerpoint/2010/main" val="142964147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6E2842-485B-A1BA-74A8-3079DADFFA4D}"/>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435B471-CC7E-7CB9-A4D6-FB503C8052E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20</a:t>
            </a:fld>
            <a:endParaRPr lang="en-US"/>
          </a:p>
        </p:txBody>
      </p:sp>
      <p:sp>
        <p:nvSpPr>
          <p:cNvPr id="4" name="Google Shape;125;p3">
            <a:extLst>
              <a:ext uri="{FF2B5EF4-FFF2-40B4-BE49-F238E27FC236}">
                <a16:creationId xmlns:a16="http://schemas.microsoft.com/office/drawing/2014/main" id="{67F9DACA-35DE-941A-CCEE-D335FBEB8971}"/>
              </a:ext>
            </a:extLst>
          </p:cNvPr>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3200" b="1" i="0" u="none" strike="noStrike" cap="none">
                <a:solidFill>
                  <a:srgbClr val="000000"/>
                </a:solidFill>
                <a:latin typeface="Times New Roman"/>
                <a:ea typeface="Montserrat"/>
                <a:cs typeface="Montserrat"/>
                <a:sym typeface="Montserrat"/>
              </a:rPr>
              <a:t>Contribution</a:t>
            </a:r>
            <a:endParaRPr lang="en-US" b="0" i="0" u="none" strike="noStrike" cap="none">
              <a:solidFill>
                <a:srgbClr val="000000"/>
              </a:solidFill>
              <a:latin typeface="Times New Roman"/>
              <a:ea typeface="Arial"/>
              <a:cs typeface="Arial"/>
            </a:endParaRPr>
          </a:p>
        </p:txBody>
      </p:sp>
      <p:sp>
        <p:nvSpPr>
          <p:cNvPr id="6" name="TextBox 5">
            <a:extLst>
              <a:ext uri="{FF2B5EF4-FFF2-40B4-BE49-F238E27FC236}">
                <a16:creationId xmlns:a16="http://schemas.microsoft.com/office/drawing/2014/main" id="{B5B83A87-EC87-FA3E-5F9E-1741D1E1465D}"/>
              </a:ext>
            </a:extLst>
          </p:cNvPr>
          <p:cNvSpPr txBox="1"/>
          <p:nvPr/>
        </p:nvSpPr>
        <p:spPr>
          <a:xfrm>
            <a:off x="1348781" y="1413286"/>
            <a:ext cx="8830441" cy="359329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spcAft>
                <a:spcPts val="300"/>
              </a:spcAft>
              <a:buAutoNum type="arabicPeriod"/>
            </a:pPr>
            <a:r>
              <a:rPr lang="en-US" sz="2000" b="1">
                <a:solidFill>
                  <a:srgbClr val="404040"/>
                </a:solidFill>
                <a:latin typeface="Times New Roman"/>
              </a:rPr>
              <a:t>Team Member Name: [</a:t>
            </a:r>
            <a:r>
              <a:rPr lang="en-IN" sz="2000" b="1">
                <a:latin typeface="Times New Roman"/>
                <a:cs typeface="Times New Roman"/>
              </a:rPr>
              <a:t>Avula Veera Siva Reddy </a:t>
            </a:r>
            <a:r>
              <a:rPr lang="en-US" sz="2000" b="1">
                <a:solidFill>
                  <a:srgbClr val="404040"/>
                </a:solidFill>
                <a:latin typeface="Times New Roman"/>
              </a:rPr>
              <a:t>]</a:t>
            </a:r>
            <a:r>
              <a:rPr lang="en-US" sz="2000">
                <a:solidFill>
                  <a:srgbClr val="404040"/>
                </a:solidFill>
                <a:latin typeface="Times New Roman"/>
              </a:rPr>
              <a:t>:</a:t>
            </a:r>
            <a:endParaRPr lang="en-US" sz="2000">
              <a:solidFill>
                <a:srgbClr val="282828"/>
              </a:solidFill>
              <a:latin typeface="Times New Roman"/>
            </a:endParaRPr>
          </a:p>
          <a:p>
            <a:pPr marL="742950" lvl="1" indent="-285750">
              <a:spcBef>
                <a:spcPts val="300"/>
              </a:spcBef>
              <a:buAutoNum type="arabicPeriod"/>
            </a:pPr>
            <a:r>
              <a:rPr lang="en-US" sz="2000">
                <a:solidFill>
                  <a:srgbClr val="404040"/>
                </a:solidFill>
                <a:latin typeface="Times New Roman"/>
              </a:rPr>
              <a:t>Developed the </a:t>
            </a:r>
            <a:r>
              <a:rPr lang="en-US" sz="2000" b="1">
                <a:solidFill>
                  <a:srgbClr val="404040"/>
                </a:solidFill>
                <a:latin typeface="Times New Roman"/>
              </a:rPr>
              <a:t>EMG signal processing algorithm</a:t>
            </a:r>
            <a:r>
              <a:rPr lang="en-US" sz="2000">
                <a:solidFill>
                  <a:srgbClr val="404040"/>
                </a:solidFill>
                <a:latin typeface="Times New Roman"/>
              </a:rPr>
              <a:t> for gesture classification.</a:t>
            </a:r>
            <a:endParaRPr lang="en-US" sz="2000">
              <a:solidFill>
                <a:srgbClr val="282828"/>
              </a:solidFill>
              <a:latin typeface="Times New Roman"/>
            </a:endParaRPr>
          </a:p>
          <a:p>
            <a:pPr marL="742950" lvl="1" indent="-285750">
              <a:spcBef>
                <a:spcPts val="300"/>
              </a:spcBef>
              <a:buAutoNum type="arabicPeriod"/>
            </a:pPr>
            <a:r>
              <a:rPr lang="en-US" sz="2000">
                <a:solidFill>
                  <a:srgbClr val="404040"/>
                </a:solidFill>
                <a:latin typeface="Times New Roman"/>
              </a:rPr>
              <a:t>Integrated the MPU6050 sensor for gesture detection.</a:t>
            </a:r>
            <a:endParaRPr lang="en-US" sz="2000">
              <a:solidFill>
                <a:srgbClr val="282828"/>
              </a:solidFill>
              <a:latin typeface="Times New Roman"/>
            </a:endParaRPr>
          </a:p>
          <a:p>
            <a:pPr marL="342900" indent="-342900">
              <a:spcBef>
                <a:spcPts val="300"/>
              </a:spcBef>
              <a:spcAft>
                <a:spcPts val="300"/>
              </a:spcAft>
              <a:buAutoNum type="arabicPeriod"/>
            </a:pPr>
            <a:r>
              <a:rPr lang="en-US" sz="2000" b="1">
                <a:solidFill>
                  <a:srgbClr val="404040"/>
                </a:solidFill>
                <a:latin typeface="Times New Roman"/>
              </a:rPr>
              <a:t>Team Member Name: [</a:t>
            </a:r>
            <a:r>
              <a:rPr lang="en-IN" sz="2000" b="1">
                <a:latin typeface="Times New Roman"/>
                <a:cs typeface="Times New Roman"/>
              </a:rPr>
              <a:t>Boya Rajesh</a:t>
            </a:r>
            <a:r>
              <a:rPr lang="en-US" sz="2000" b="1">
                <a:solidFill>
                  <a:srgbClr val="404040"/>
                </a:solidFill>
                <a:latin typeface="Times New Roman"/>
              </a:rPr>
              <a:t>]</a:t>
            </a:r>
            <a:r>
              <a:rPr lang="en-US" sz="2000">
                <a:solidFill>
                  <a:srgbClr val="404040"/>
                </a:solidFill>
                <a:latin typeface="Times New Roman"/>
              </a:rPr>
              <a:t>:</a:t>
            </a:r>
            <a:endParaRPr lang="en-US" sz="2000">
              <a:solidFill>
                <a:srgbClr val="282828"/>
              </a:solidFill>
              <a:latin typeface="Times New Roman"/>
            </a:endParaRPr>
          </a:p>
          <a:p>
            <a:pPr marL="742950" lvl="1" indent="-285750">
              <a:spcBef>
                <a:spcPts val="300"/>
              </a:spcBef>
              <a:buAutoNum type="arabicPeriod"/>
            </a:pPr>
            <a:r>
              <a:rPr lang="en-US" sz="2000">
                <a:solidFill>
                  <a:srgbClr val="404040"/>
                </a:solidFill>
                <a:latin typeface="Times New Roman"/>
              </a:rPr>
              <a:t>Implemented </a:t>
            </a:r>
            <a:r>
              <a:rPr lang="en-US" sz="2000" b="1">
                <a:solidFill>
                  <a:srgbClr val="404040"/>
                </a:solidFill>
                <a:latin typeface="Times New Roman"/>
              </a:rPr>
              <a:t>Wi-Fi communication</a:t>
            </a:r>
            <a:r>
              <a:rPr lang="en-US" sz="2000">
                <a:solidFill>
                  <a:srgbClr val="404040"/>
                </a:solidFill>
                <a:latin typeface="Times New Roman"/>
              </a:rPr>
              <a:t> using ESP8266 for robot control.</a:t>
            </a:r>
            <a:endParaRPr lang="en-US" sz="2000">
              <a:solidFill>
                <a:srgbClr val="282828"/>
              </a:solidFill>
              <a:latin typeface="Times New Roman"/>
            </a:endParaRPr>
          </a:p>
          <a:p>
            <a:pPr marL="742950" lvl="1" indent="-285750">
              <a:spcBef>
                <a:spcPts val="300"/>
              </a:spcBef>
              <a:buAutoNum type="arabicPeriod"/>
            </a:pPr>
            <a:r>
              <a:rPr lang="en-US" sz="2000">
                <a:solidFill>
                  <a:srgbClr val="404040"/>
                </a:solidFill>
                <a:latin typeface="Times New Roman"/>
              </a:rPr>
              <a:t>Optimized the code for low-latency data transmission.</a:t>
            </a:r>
            <a:endParaRPr lang="en-US" sz="2000">
              <a:solidFill>
                <a:srgbClr val="282828"/>
              </a:solidFill>
              <a:latin typeface="Times New Roman"/>
            </a:endParaRPr>
          </a:p>
          <a:p>
            <a:pPr marL="342900" indent="-342900">
              <a:spcBef>
                <a:spcPts val="300"/>
              </a:spcBef>
              <a:spcAft>
                <a:spcPts val="300"/>
              </a:spcAft>
              <a:buAutoNum type="arabicPeriod"/>
            </a:pPr>
            <a:r>
              <a:rPr lang="en-US" sz="2000" b="1">
                <a:solidFill>
                  <a:srgbClr val="404040"/>
                </a:solidFill>
                <a:latin typeface="Times New Roman"/>
              </a:rPr>
              <a:t>Team Member Name: [</a:t>
            </a:r>
            <a:r>
              <a:rPr lang="en-IN" sz="2000" b="1">
                <a:latin typeface="Times New Roman"/>
                <a:cs typeface="Times New Roman"/>
              </a:rPr>
              <a:t>Bhanu Siva Sai Kumar M</a:t>
            </a:r>
            <a:r>
              <a:rPr lang="en-US" sz="2000" b="1">
                <a:solidFill>
                  <a:srgbClr val="404040"/>
                </a:solidFill>
                <a:latin typeface="Times New Roman"/>
              </a:rPr>
              <a:t>]</a:t>
            </a:r>
            <a:r>
              <a:rPr lang="en-US" sz="2000">
                <a:solidFill>
                  <a:srgbClr val="404040"/>
                </a:solidFill>
                <a:latin typeface="Times New Roman"/>
              </a:rPr>
              <a:t>:</a:t>
            </a:r>
            <a:endParaRPr lang="en-US" sz="2000">
              <a:solidFill>
                <a:srgbClr val="282828"/>
              </a:solidFill>
              <a:latin typeface="Times New Roman"/>
            </a:endParaRPr>
          </a:p>
          <a:p>
            <a:pPr marL="742950" lvl="1" indent="-285750">
              <a:spcBef>
                <a:spcPts val="300"/>
              </a:spcBef>
              <a:buAutoNum type="arabicPeriod"/>
            </a:pPr>
            <a:r>
              <a:rPr lang="en-US" sz="2000">
                <a:solidFill>
                  <a:srgbClr val="404040"/>
                </a:solidFill>
                <a:latin typeface="Times New Roman"/>
              </a:rPr>
              <a:t>Designed and tested the </a:t>
            </a:r>
            <a:r>
              <a:rPr lang="en-US" sz="2000" b="1">
                <a:solidFill>
                  <a:srgbClr val="404040"/>
                </a:solidFill>
                <a:latin typeface="Times New Roman"/>
              </a:rPr>
              <a:t>robot control logic</a:t>
            </a:r>
            <a:r>
              <a:rPr lang="en-US" sz="2000">
                <a:solidFill>
                  <a:srgbClr val="404040"/>
                </a:solidFill>
                <a:latin typeface="Times New Roman"/>
              </a:rPr>
              <a:t> (Forward, Backward, Left, Right).</a:t>
            </a:r>
            <a:endParaRPr lang="en-US" sz="2000">
              <a:solidFill>
                <a:srgbClr val="282828"/>
              </a:solidFill>
              <a:latin typeface="Times New Roman"/>
            </a:endParaRPr>
          </a:p>
          <a:p>
            <a:pPr marL="742950" lvl="1" indent="-285750">
              <a:spcBef>
                <a:spcPts val="300"/>
              </a:spcBef>
              <a:buAutoNum type="arabicPeriod"/>
            </a:pPr>
            <a:r>
              <a:rPr lang="en-US" sz="2000">
                <a:solidFill>
                  <a:srgbClr val="404040"/>
                </a:solidFill>
                <a:latin typeface="Times New Roman"/>
              </a:rPr>
              <a:t>Conducted </a:t>
            </a:r>
            <a:r>
              <a:rPr lang="en-US" sz="2000" b="1">
                <a:solidFill>
                  <a:srgbClr val="404040"/>
                </a:solidFill>
                <a:latin typeface="Times New Roman"/>
              </a:rPr>
              <a:t>system testing</a:t>
            </a:r>
            <a:r>
              <a:rPr lang="en-US" sz="2000">
                <a:solidFill>
                  <a:srgbClr val="404040"/>
                </a:solidFill>
                <a:latin typeface="Times New Roman"/>
              </a:rPr>
              <a:t> and validation.</a:t>
            </a:r>
            <a:endParaRPr lang="en-US" sz="2000">
              <a:latin typeface="Times New Roman"/>
            </a:endParaRPr>
          </a:p>
        </p:txBody>
      </p:sp>
    </p:spTree>
    <p:extLst>
      <p:ext uri="{BB962C8B-B14F-4D97-AF65-F5344CB8AC3E}">
        <p14:creationId xmlns:p14="http://schemas.microsoft.com/office/powerpoint/2010/main" val="242757294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8504D1D-0A88-D098-F4EF-620FD44B52C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a:t>21</a:t>
            </a:fld>
            <a:endParaRPr lang="en-US"/>
          </a:p>
        </p:txBody>
      </p:sp>
      <p:sp>
        <p:nvSpPr>
          <p:cNvPr id="6" name="TextBox 5">
            <a:extLst>
              <a:ext uri="{FF2B5EF4-FFF2-40B4-BE49-F238E27FC236}">
                <a16:creationId xmlns:a16="http://schemas.microsoft.com/office/drawing/2014/main" id="{8C7322E8-758F-1562-A182-0AAD4CFBF234}"/>
              </a:ext>
            </a:extLst>
          </p:cNvPr>
          <p:cNvSpPr txBox="1"/>
          <p:nvPr/>
        </p:nvSpPr>
        <p:spPr>
          <a:xfrm>
            <a:off x="592445" y="680081"/>
            <a:ext cx="10236402" cy="480900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spcBef>
                <a:spcPts val="300"/>
              </a:spcBef>
              <a:spcAft>
                <a:spcPts val="300"/>
              </a:spcAft>
            </a:pPr>
            <a:r>
              <a:rPr lang="en-US" sz="2800" b="1">
                <a:solidFill>
                  <a:srgbClr val="404040"/>
                </a:solidFill>
                <a:latin typeface="Times New Roman"/>
              </a:rPr>
              <a:t>Key Achievements:</a:t>
            </a:r>
            <a:endParaRPr lang="en-US" sz="2000">
              <a:solidFill>
                <a:srgbClr val="282828"/>
              </a:solidFill>
              <a:latin typeface="Times New Roman"/>
            </a:endParaRPr>
          </a:p>
          <a:p>
            <a:pPr marL="342900" indent="-342900">
              <a:spcBef>
                <a:spcPts val="300"/>
              </a:spcBef>
              <a:spcAft>
                <a:spcPts val="300"/>
              </a:spcAft>
              <a:buChar char="•"/>
            </a:pPr>
            <a:r>
              <a:rPr lang="en-US" sz="2000">
                <a:solidFill>
                  <a:srgbClr val="404040"/>
                </a:solidFill>
                <a:latin typeface="Times New Roman"/>
              </a:rPr>
              <a:t>Successfully classified hand gestures with</a:t>
            </a:r>
            <a:r>
              <a:rPr lang="en-US" sz="2000" b="1">
                <a:solidFill>
                  <a:srgbClr val="404040"/>
                </a:solidFill>
                <a:latin typeface="Times New Roman"/>
              </a:rPr>
              <a:t> &lt;92% accuracy</a:t>
            </a:r>
            <a:r>
              <a:rPr lang="en-US" sz="2000">
                <a:solidFill>
                  <a:srgbClr val="404040"/>
                </a:solidFill>
                <a:latin typeface="Times New Roman"/>
              </a:rPr>
              <a:t>.</a:t>
            </a:r>
            <a:endParaRPr lang="en-US" sz="2000">
              <a:solidFill>
                <a:srgbClr val="282828"/>
              </a:solidFill>
              <a:latin typeface="Times New Roman"/>
            </a:endParaRPr>
          </a:p>
          <a:p>
            <a:pPr marL="342900" indent="-342900">
              <a:spcBef>
                <a:spcPts val="300"/>
              </a:spcBef>
              <a:spcAft>
                <a:spcPts val="300"/>
              </a:spcAft>
              <a:buChar char="•"/>
            </a:pPr>
            <a:r>
              <a:rPr lang="en-US" sz="2000">
                <a:solidFill>
                  <a:srgbClr val="404040"/>
                </a:solidFill>
                <a:latin typeface="Times New Roman"/>
              </a:rPr>
              <a:t>Implemented </a:t>
            </a:r>
            <a:r>
              <a:rPr lang="en-US" sz="2000" b="1">
                <a:solidFill>
                  <a:srgbClr val="404040"/>
                </a:solidFill>
                <a:latin typeface="Times New Roman"/>
              </a:rPr>
              <a:t>low-latency (&lt;150ms)</a:t>
            </a:r>
            <a:r>
              <a:rPr lang="en-US" sz="2000">
                <a:solidFill>
                  <a:srgbClr val="404040"/>
                </a:solidFill>
                <a:latin typeface="Times New Roman"/>
              </a:rPr>
              <a:t> robot control via Wi-Fi communication.</a:t>
            </a:r>
            <a:endParaRPr lang="en-US" sz="2000">
              <a:solidFill>
                <a:srgbClr val="282828"/>
              </a:solidFill>
              <a:latin typeface="Times New Roman"/>
            </a:endParaRPr>
          </a:p>
          <a:p>
            <a:pPr marL="342900" indent="-342900">
              <a:spcBef>
                <a:spcPts val="300"/>
              </a:spcBef>
              <a:spcAft>
                <a:spcPts val="300"/>
              </a:spcAft>
              <a:buChar char="•"/>
            </a:pPr>
            <a:r>
              <a:rPr lang="en-US" sz="2000">
                <a:solidFill>
                  <a:srgbClr val="404040"/>
                </a:solidFill>
                <a:latin typeface="Times New Roman"/>
              </a:rPr>
              <a:t>Validated the system with multiple users and under varying conditions.</a:t>
            </a:r>
            <a:endParaRPr lang="en-US" sz="2000">
              <a:solidFill>
                <a:srgbClr val="282828"/>
              </a:solidFill>
              <a:latin typeface="Times New Roman"/>
            </a:endParaRPr>
          </a:p>
          <a:p>
            <a:r>
              <a:rPr lang="en-US" sz="2800" b="1">
                <a:solidFill>
                  <a:srgbClr val="404040"/>
                </a:solidFill>
                <a:latin typeface="Times New Roman"/>
              </a:rPr>
              <a:t>Challenges Overcome:</a:t>
            </a:r>
            <a:endParaRPr lang="en-US" sz="2000">
              <a:solidFill>
                <a:srgbClr val="282828"/>
              </a:solidFill>
              <a:latin typeface="Times New Roman"/>
            </a:endParaRPr>
          </a:p>
          <a:p>
            <a:pPr marL="342900" indent="-342900">
              <a:buChar char="•"/>
            </a:pPr>
            <a:r>
              <a:rPr lang="en-US" sz="2000" b="1">
                <a:solidFill>
                  <a:srgbClr val="404040"/>
                </a:solidFill>
                <a:latin typeface="Times New Roman"/>
              </a:rPr>
              <a:t>EMG Signal Noise:</a:t>
            </a:r>
            <a:r>
              <a:rPr lang="en-US" sz="2000">
                <a:solidFill>
                  <a:srgbClr val="404040"/>
                </a:solidFill>
                <a:latin typeface="Times New Roman"/>
              </a:rPr>
              <a:t> Addressed using advanced filtering techniques.</a:t>
            </a:r>
            <a:endParaRPr lang="en-US" sz="2000">
              <a:solidFill>
                <a:srgbClr val="282828"/>
              </a:solidFill>
              <a:latin typeface="Times New Roman"/>
            </a:endParaRPr>
          </a:p>
          <a:p>
            <a:pPr marL="342900" indent="-342900">
              <a:buChar char="•"/>
            </a:pPr>
            <a:r>
              <a:rPr lang="en-US" sz="2000" b="1">
                <a:solidFill>
                  <a:srgbClr val="404040"/>
                </a:solidFill>
                <a:latin typeface="Times New Roman"/>
              </a:rPr>
              <a:t>Wi-Fi Latency:</a:t>
            </a:r>
            <a:r>
              <a:rPr lang="en-US" sz="2000">
                <a:solidFill>
                  <a:srgbClr val="404040"/>
                </a:solidFill>
                <a:latin typeface="Times New Roman"/>
              </a:rPr>
              <a:t> Reduced by optimizing communication protocols.</a:t>
            </a:r>
            <a:endParaRPr lang="en-US" sz="2000">
              <a:solidFill>
                <a:srgbClr val="282828"/>
              </a:solidFill>
              <a:latin typeface="Times New Roman"/>
            </a:endParaRPr>
          </a:p>
          <a:p>
            <a:pPr marL="342900" indent="-342900">
              <a:buChar char="•"/>
            </a:pPr>
            <a:r>
              <a:rPr lang="en-US" sz="2000" b="1">
                <a:solidFill>
                  <a:srgbClr val="404040"/>
                </a:solidFill>
                <a:latin typeface="Times New Roman"/>
              </a:rPr>
              <a:t>Gesture Accuracy:</a:t>
            </a:r>
            <a:r>
              <a:rPr lang="en-US" sz="2000">
                <a:solidFill>
                  <a:srgbClr val="404040"/>
                </a:solidFill>
                <a:latin typeface="Times New Roman"/>
              </a:rPr>
              <a:t> Improved by expanding the gesture library and refining classification algorithms.</a:t>
            </a:r>
            <a:endParaRPr lang="en-US" sz="2000">
              <a:solidFill>
                <a:srgbClr val="282828"/>
              </a:solidFill>
              <a:latin typeface="Times New Roman"/>
            </a:endParaRPr>
          </a:p>
          <a:p>
            <a:r>
              <a:rPr lang="en-US" sz="2800" b="1">
                <a:solidFill>
                  <a:srgbClr val="404040"/>
                </a:solidFill>
                <a:latin typeface="Times New Roman"/>
              </a:rPr>
              <a:t>Applications:</a:t>
            </a:r>
            <a:endParaRPr lang="en-US" sz="2800">
              <a:solidFill>
                <a:srgbClr val="282828"/>
              </a:solidFill>
              <a:latin typeface="Times New Roman"/>
            </a:endParaRPr>
          </a:p>
          <a:p>
            <a:pPr marL="285750" indent="-285750">
              <a:buFont typeface="Arial"/>
              <a:buChar char="•"/>
            </a:pPr>
            <a:r>
              <a:rPr lang="en-US" sz="2000" b="1">
                <a:solidFill>
                  <a:srgbClr val="404040"/>
                </a:solidFill>
                <a:latin typeface="Times New Roman"/>
              </a:rPr>
              <a:t>Assistive Robotics:</a:t>
            </a:r>
            <a:r>
              <a:rPr lang="en-US" sz="2000">
                <a:solidFill>
                  <a:srgbClr val="404040"/>
                </a:solidFill>
                <a:latin typeface="Times New Roman"/>
              </a:rPr>
              <a:t> Control robotic aids for individuals with disabilities.</a:t>
            </a:r>
            <a:endParaRPr lang="en-US" sz="2000">
              <a:solidFill>
                <a:srgbClr val="282828"/>
              </a:solidFill>
              <a:latin typeface="Times New Roman"/>
            </a:endParaRPr>
          </a:p>
          <a:p>
            <a:pPr marL="285750" indent="-285750">
              <a:spcBef>
                <a:spcPts val="300"/>
              </a:spcBef>
              <a:buFont typeface="Arial"/>
              <a:buChar char="•"/>
            </a:pPr>
            <a:r>
              <a:rPr lang="en-US" sz="2000" b="1">
                <a:solidFill>
                  <a:srgbClr val="404040"/>
                </a:solidFill>
                <a:latin typeface="Times New Roman"/>
              </a:rPr>
              <a:t>Industrial Automation:</a:t>
            </a:r>
            <a:r>
              <a:rPr lang="en-US" sz="2000">
                <a:solidFill>
                  <a:srgbClr val="404040"/>
                </a:solidFill>
                <a:latin typeface="Times New Roman"/>
              </a:rPr>
              <a:t> Enhance safety and efficiency in manufacturing.</a:t>
            </a:r>
            <a:endParaRPr lang="en-US" sz="2000">
              <a:solidFill>
                <a:srgbClr val="282828"/>
              </a:solidFill>
              <a:latin typeface="Times New Roman"/>
            </a:endParaRPr>
          </a:p>
          <a:p>
            <a:pPr marL="285750" indent="-285750">
              <a:spcBef>
                <a:spcPts val="300"/>
              </a:spcBef>
              <a:buFont typeface="Arial"/>
              <a:buChar char="•"/>
            </a:pPr>
            <a:r>
              <a:rPr lang="en-US" sz="2000" b="1">
                <a:solidFill>
                  <a:srgbClr val="404040"/>
                </a:solidFill>
                <a:latin typeface="Times New Roman"/>
              </a:rPr>
              <a:t>Human-Robot Interaction:</a:t>
            </a:r>
            <a:r>
              <a:rPr lang="en-US" sz="2000">
                <a:solidFill>
                  <a:srgbClr val="404040"/>
                </a:solidFill>
                <a:latin typeface="Times New Roman"/>
              </a:rPr>
              <a:t> Improve collaboration between humans and robots.</a:t>
            </a:r>
            <a:endParaRPr lang="en-US" sz="2000">
              <a:latin typeface="Times New Roman"/>
            </a:endParaRPr>
          </a:p>
        </p:txBody>
      </p:sp>
    </p:spTree>
    <p:extLst>
      <p:ext uri="{BB962C8B-B14F-4D97-AF65-F5344CB8AC3E}">
        <p14:creationId xmlns:p14="http://schemas.microsoft.com/office/powerpoint/2010/main" val="7658200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A102CF25-75BD-D79D-B399-A353874A42F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a:t>22</a:t>
            </a:fld>
            <a:endParaRPr lang="en-US"/>
          </a:p>
        </p:txBody>
      </p:sp>
      <p:sp>
        <p:nvSpPr>
          <p:cNvPr id="4" name="TextBox 3">
            <a:extLst>
              <a:ext uri="{FF2B5EF4-FFF2-40B4-BE49-F238E27FC236}">
                <a16:creationId xmlns:a16="http://schemas.microsoft.com/office/drawing/2014/main" id="{B7B4BB2E-235A-FD70-5344-B2B528F43036}"/>
              </a:ext>
            </a:extLst>
          </p:cNvPr>
          <p:cNvSpPr txBox="1"/>
          <p:nvPr/>
        </p:nvSpPr>
        <p:spPr>
          <a:xfrm>
            <a:off x="392157" y="990599"/>
            <a:ext cx="11621981" cy="438581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IN" sz="3200" b="1">
                <a:solidFill>
                  <a:srgbClr val="404040"/>
                </a:solidFill>
                <a:latin typeface="Segoe UI"/>
                <a:cs typeface="Segoe UI"/>
              </a:rPr>
              <a:t>Conclusion</a:t>
            </a:r>
            <a:endParaRPr lang="en-US" sz="3200">
              <a:solidFill>
                <a:srgbClr val="282828"/>
              </a:solidFill>
              <a:latin typeface="Segoe UI"/>
              <a:cs typeface="Segoe UI"/>
            </a:endParaRPr>
          </a:p>
          <a:p>
            <a:endParaRPr lang="en-US" sz="1800">
              <a:solidFill>
                <a:srgbClr val="282828"/>
              </a:solidFill>
              <a:latin typeface="Segoe UI"/>
              <a:cs typeface="Segoe UI"/>
            </a:endParaRPr>
          </a:p>
          <a:p>
            <a:r>
              <a:rPr lang="en-US" sz="2800" b="1">
                <a:solidFill>
                  <a:srgbClr val="404040"/>
                </a:solidFill>
                <a:latin typeface="Times New Roman"/>
                <a:cs typeface="Segoe UI"/>
              </a:rPr>
              <a:t>Project Success:</a:t>
            </a:r>
            <a:endParaRPr lang="en-US" sz="2800">
              <a:solidFill>
                <a:srgbClr val="282828"/>
              </a:solidFill>
              <a:latin typeface="Times New Roman"/>
              <a:cs typeface="Segoe UI"/>
            </a:endParaRPr>
          </a:p>
          <a:p>
            <a:pPr>
              <a:spcAft>
                <a:spcPts val="300"/>
              </a:spcAft>
            </a:pPr>
            <a:r>
              <a:rPr lang="en-US" sz="2800" b="1">
                <a:solidFill>
                  <a:srgbClr val="404040"/>
                </a:solidFill>
                <a:latin typeface="Times New Roman"/>
              </a:rPr>
              <a:t>     Achieved Goals:</a:t>
            </a:r>
            <a:endParaRPr lang="en-US" sz="2800">
              <a:solidFill>
                <a:srgbClr val="282828"/>
              </a:solidFill>
              <a:latin typeface="Times New Roman"/>
            </a:endParaRPr>
          </a:p>
          <a:p>
            <a:pPr marL="742950" lvl="1" indent="-285750">
              <a:spcBef>
                <a:spcPts val="300"/>
              </a:spcBef>
              <a:buFont typeface="Arial"/>
              <a:buChar char="•"/>
            </a:pPr>
            <a:r>
              <a:rPr lang="en-US" sz="2800">
                <a:solidFill>
                  <a:srgbClr val="404040"/>
                </a:solidFill>
                <a:latin typeface="Times New Roman"/>
              </a:rPr>
              <a:t>Developed a </a:t>
            </a:r>
            <a:r>
              <a:rPr lang="en-US" sz="2800" b="1">
                <a:solidFill>
                  <a:srgbClr val="404040"/>
                </a:solidFill>
                <a:latin typeface="Times New Roman"/>
              </a:rPr>
              <a:t>real-time, low-latency</a:t>
            </a:r>
            <a:r>
              <a:rPr lang="en-US" sz="2800">
                <a:solidFill>
                  <a:srgbClr val="404040"/>
                </a:solidFill>
                <a:latin typeface="Times New Roman"/>
              </a:rPr>
              <a:t> gesture classification system.</a:t>
            </a:r>
            <a:endParaRPr lang="en-US" sz="2800">
              <a:solidFill>
                <a:srgbClr val="282828"/>
              </a:solidFill>
              <a:latin typeface="Times New Roman"/>
            </a:endParaRPr>
          </a:p>
          <a:p>
            <a:pPr marL="742950" lvl="1" indent="-285750">
              <a:spcBef>
                <a:spcPts val="300"/>
              </a:spcBef>
              <a:buFont typeface="Arial"/>
              <a:buChar char="•"/>
            </a:pPr>
            <a:r>
              <a:rPr lang="en-US" sz="2800">
                <a:solidFill>
                  <a:srgbClr val="404040"/>
                </a:solidFill>
                <a:latin typeface="Times New Roman"/>
              </a:rPr>
              <a:t>Successfully controlled a software robot using classified gestures.</a:t>
            </a:r>
            <a:endParaRPr lang="en-US" sz="2800">
              <a:solidFill>
                <a:srgbClr val="282828"/>
              </a:solidFill>
              <a:latin typeface="Times New Roman"/>
            </a:endParaRPr>
          </a:p>
          <a:p>
            <a:pPr marL="742950" lvl="1" indent="-285750">
              <a:spcBef>
                <a:spcPts val="300"/>
              </a:spcBef>
              <a:buFont typeface="Arial"/>
              <a:buChar char="•"/>
            </a:pPr>
            <a:r>
              <a:rPr lang="en-US" sz="2800">
                <a:solidFill>
                  <a:srgbClr val="404040"/>
                </a:solidFill>
                <a:latin typeface="Times New Roman"/>
              </a:rPr>
              <a:t>Validated the system with </a:t>
            </a:r>
            <a:r>
              <a:rPr lang="en-US" sz="2800" b="1">
                <a:solidFill>
                  <a:srgbClr val="404040"/>
                </a:solidFill>
                <a:latin typeface="Times New Roman"/>
              </a:rPr>
              <a:t>&lt;95% accuracy</a:t>
            </a:r>
            <a:r>
              <a:rPr lang="en-US" sz="2800">
                <a:solidFill>
                  <a:srgbClr val="404040"/>
                </a:solidFill>
                <a:latin typeface="Times New Roman"/>
              </a:rPr>
              <a:t> and reliable performance.</a:t>
            </a:r>
            <a:endParaRPr lang="en-US" sz="2800">
              <a:solidFill>
                <a:srgbClr val="282828"/>
              </a:solidFill>
              <a:latin typeface="Times New Roman"/>
              <a:cs typeface="Times New Roman"/>
            </a:endParaRPr>
          </a:p>
          <a:p>
            <a:pPr marL="914400" lvl="1" indent="-457200">
              <a:spcBef>
                <a:spcPts val="300"/>
              </a:spcBef>
              <a:buChar char="•"/>
            </a:pPr>
            <a:r>
              <a:rPr lang="en-IN" sz="2800">
                <a:solidFill>
                  <a:srgbClr val="404040"/>
                </a:solidFill>
                <a:latin typeface="Times New Roman"/>
                <a:cs typeface="Times New Roman"/>
              </a:rPr>
              <a:t>Translate classified gestures into robot movements (e.g., Forward,     Backward, Left, Right).</a:t>
            </a:r>
            <a:endParaRPr lang="en-US" sz="2800">
              <a:solidFill>
                <a:srgbClr val="282828"/>
              </a:solidFill>
              <a:latin typeface="Times New Roman"/>
              <a:cs typeface="Times New Roman"/>
            </a:endParaRPr>
          </a:p>
          <a:p>
            <a:pPr marL="285750" indent="-285750">
              <a:spcBef>
                <a:spcPts val="300"/>
              </a:spcBef>
              <a:buFont typeface="Arial"/>
              <a:buChar char="•"/>
            </a:pPr>
            <a:endParaRPr lang="en-US" sz="1800">
              <a:solidFill>
                <a:srgbClr val="404040"/>
              </a:solidFill>
              <a:latin typeface="Times New Roman"/>
            </a:endParaRPr>
          </a:p>
        </p:txBody>
      </p:sp>
    </p:spTree>
    <p:extLst>
      <p:ext uri="{BB962C8B-B14F-4D97-AF65-F5344CB8AC3E}">
        <p14:creationId xmlns:p14="http://schemas.microsoft.com/office/powerpoint/2010/main" val="47800582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42"/>
        <p:cNvGrpSpPr/>
        <p:nvPr/>
      </p:nvGrpSpPr>
      <p:grpSpPr>
        <a:xfrm>
          <a:off x="0" y="0"/>
          <a:ext cx="0" cy="0"/>
          <a:chOff x="0" y="0"/>
          <a:chExt cx="0" cy="0"/>
        </a:xfrm>
      </p:grpSpPr>
      <p:sp>
        <p:nvSpPr>
          <p:cNvPr id="743" name="Google Shape;743;g2fee63df26b_0_0"/>
          <p:cNvSpPr txBox="1"/>
          <p:nvPr/>
        </p:nvSpPr>
        <p:spPr>
          <a:xfrm>
            <a:off x="1233714" y="2607717"/>
            <a:ext cx="9724500" cy="18624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1500"/>
              <a:buFont typeface="Arial"/>
              <a:buNone/>
            </a:pPr>
            <a:r>
              <a:rPr lang="en-US" sz="11500" b="1" i="0" u="none" strike="noStrike" cap="none">
                <a:solidFill>
                  <a:srgbClr val="007069"/>
                </a:solidFill>
                <a:latin typeface="Open Sans"/>
                <a:ea typeface="Open Sans"/>
                <a:cs typeface="Open Sans"/>
                <a:sym typeface="Open Sans"/>
              </a:rPr>
              <a:t>THANK </a:t>
            </a:r>
            <a:r>
              <a:rPr lang="en-US" sz="11500" b="1" i="0" u="none" strike="noStrike" cap="none">
                <a:solidFill>
                  <a:srgbClr val="A5A5A5"/>
                </a:solidFill>
                <a:latin typeface="Open Sans"/>
                <a:ea typeface="Open Sans"/>
                <a:cs typeface="Open Sans"/>
                <a:sym typeface="Open Sans"/>
              </a:rPr>
              <a:t>YOU</a:t>
            </a:r>
            <a:endParaRPr sz="1400" b="0" i="0" u="none" strike="noStrike" cap="none">
              <a:solidFill>
                <a:srgbClr val="000000"/>
              </a:solidFill>
              <a:latin typeface="Aharoni"/>
              <a:ea typeface="Aharoni"/>
              <a:cs typeface="Aharoni"/>
              <a:sym typeface="Aharoni"/>
            </a:endParaRPr>
          </a:p>
        </p:txBody>
      </p:sp>
      <p:sp>
        <p:nvSpPr>
          <p:cNvPr id="744" name="Google Shape;744;g2fee63df26b_0_0"/>
          <p:cNvSpPr txBox="1"/>
          <p:nvPr/>
        </p:nvSpPr>
        <p:spPr>
          <a:xfrm>
            <a:off x="1596571" y="4466045"/>
            <a:ext cx="8998800" cy="40006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Arial"/>
              <a:buNone/>
            </a:pPr>
            <a:r>
              <a:rPr lang="en-US" sz="2000" b="1">
                <a:solidFill>
                  <a:srgbClr val="7F7F7F"/>
                </a:solidFill>
                <a:latin typeface="Open Sans"/>
                <a:ea typeface="Open Sans"/>
                <a:cs typeface="Open Sans"/>
                <a:sym typeface="Open Sans"/>
              </a:rPr>
              <a:t>Have a Great Day ! </a:t>
            </a:r>
            <a:endParaRPr sz="1400" b="0" i="0" u="none" strike="noStrike" cap="none">
              <a:solidFill>
                <a:srgbClr val="000000"/>
              </a:solidFill>
              <a:latin typeface="Aharoni"/>
              <a:ea typeface="Aharoni"/>
              <a:cs typeface="Aharoni"/>
              <a:sym typeface="Aharoni"/>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8C0941C-8546-6214-B5D7-40EE90D3A09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a:t>3</a:t>
            </a:fld>
            <a:endParaRPr lang="en-US"/>
          </a:p>
        </p:txBody>
      </p:sp>
      <p:sp>
        <p:nvSpPr>
          <p:cNvPr id="4" name="TextBox 3">
            <a:extLst>
              <a:ext uri="{FF2B5EF4-FFF2-40B4-BE49-F238E27FC236}">
                <a16:creationId xmlns:a16="http://schemas.microsoft.com/office/drawing/2014/main" id="{60FBFF8F-DEEE-F478-4C36-6C207D902773}"/>
              </a:ext>
            </a:extLst>
          </p:cNvPr>
          <p:cNvSpPr txBox="1"/>
          <p:nvPr/>
        </p:nvSpPr>
        <p:spPr>
          <a:xfrm>
            <a:off x="424737" y="1110043"/>
            <a:ext cx="11682760" cy="433965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2400">
                <a:latin typeface="Times New Roman"/>
                <a:cs typeface="Times New Roman"/>
              </a:rPr>
              <a:t>The development of a software robot controlled by a hand gesture recognition model is a modern approach to human-computer interaction. This project applies surface electromyography signals to interpret hand gestures, which are then translated into commands for robot control. The system is developed to perform real-time gesture-based control. The Main features include the seamless integration of the gesture recognition model with the logic of controlling the robot, thus achieving precise and responsive movements, such as moving forward, turning, stopping, or performing task-specific actions.  Improving recognition accuracy and robustness under various conditions.</a:t>
            </a:r>
            <a:endParaRPr lang="en-US" sz="2400">
              <a:latin typeface="Times New Roman"/>
            </a:endParaRPr>
          </a:p>
          <a:p>
            <a:r>
              <a:rPr lang="en-US" sz="2400">
                <a:latin typeface="Times New Roman"/>
                <a:cs typeface="Times New Roman"/>
              </a:rPr>
              <a:t>This project not only showcases the feasibility of </a:t>
            </a:r>
            <a:r>
              <a:rPr lang="en-US" sz="2400" err="1">
                <a:latin typeface="Times New Roman"/>
                <a:cs typeface="Times New Roman"/>
              </a:rPr>
              <a:t>sEMG</a:t>
            </a:r>
            <a:r>
              <a:rPr lang="en-US" sz="2400">
                <a:latin typeface="Times New Roman"/>
                <a:cs typeface="Times New Roman"/>
              </a:rPr>
              <a:t>-based control systems but also contributes to the rapidly increasing demand for adaptive and intelligent robotic solutions that could significantly enhance user experience and accessibility in real-world situations</a:t>
            </a:r>
            <a:endParaRPr lang="en-US" sz="2400">
              <a:latin typeface="Times New Roman"/>
            </a:endParaRPr>
          </a:p>
          <a:p>
            <a:pPr algn="l"/>
            <a:endParaRPr lang="en-US" sz="1200">
              <a:latin typeface="Times New Roman"/>
            </a:endParaRPr>
          </a:p>
        </p:txBody>
      </p:sp>
      <p:sp>
        <p:nvSpPr>
          <p:cNvPr id="5" name="TextBox 4">
            <a:extLst>
              <a:ext uri="{FF2B5EF4-FFF2-40B4-BE49-F238E27FC236}">
                <a16:creationId xmlns:a16="http://schemas.microsoft.com/office/drawing/2014/main" id="{34D7FFFA-B1D9-F44F-9EBF-DF284F76D1D4}"/>
              </a:ext>
            </a:extLst>
          </p:cNvPr>
          <p:cNvSpPr txBox="1"/>
          <p:nvPr/>
        </p:nvSpPr>
        <p:spPr>
          <a:xfrm>
            <a:off x="423499" y="257098"/>
            <a:ext cx="1940064"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3200" b="1">
                <a:latin typeface="Times New Roman"/>
                <a:cs typeface="Times New Roman"/>
              </a:rPr>
              <a:t>Abstract:</a:t>
            </a:r>
            <a:endParaRPr lang="en-US" sz="3200"/>
          </a:p>
        </p:txBody>
      </p:sp>
    </p:spTree>
    <p:extLst>
      <p:ext uri="{BB962C8B-B14F-4D97-AF65-F5344CB8AC3E}">
        <p14:creationId xmlns:p14="http://schemas.microsoft.com/office/powerpoint/2010/main" val="30006465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38FD0BE9-F10D-971A-33D6-05EEE1A87A6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a:t>4</a:t>
            </a:fld>
            <a:endParaRPr lang="en-US"/>
          </a:p>
        </p:txBody>
      </p:sp>
      <p:grpSp>
        <p:nvGrpSpPr>
          <p:cNvPr id="5" name="Google Shape;112;p76">
            <a:extLst>
              <a:ext uri="{FF2B5EF4-FFF2-40B4-BE49-F238E27FC236}">
                <a16:creationId xmlns:a16="http://schemas.microsoft.com/office/drawing/2014/main" id="{C57379A0-1397-F4C2-2A88-69D07BFBDBCC}"/>
              </a:ext>
            </a:extLst>
          </p:cNvPr>
          <p:cNvGrpSpPr/>
          <p:nvPr/>
        </p:nvGrpSpPr>
        <p:grpSpPr>
          <a:xfrm>
            <a:off x="11856720" y="140636"/>
            <a:ext cx="223520" cy="990718"/>
            <a:chOff x="11856720" y="140636"/>
            <a:chExt cx="223520" cy="990718"/>
          </a:xfrm>
        </p:grpSpPr>
        <p:grpSp>
          <p:nvGrpSpPr>
            <p:cNvPr id="22" name="Google Shape;113;p76">
              <a:extLst>
                <a:ext uri="{FF2B5EF4-FFF2-40B4-BE49-F238E27FC236}">
                  <a16:creationId xmlns:a16="http://schemas.microsoft.com/office/drawing/2014/main" id="{53AE2AB2-2208-8436-C088-F8E1EE56ACDD}"/>
                </a:ext>
              </a:extLst>
            </p:cNvPr>
            <p:cNvGrpSpPr/>
            <p:nvPr/>
          </p:nvGrpSpPr>
          <p:grpSpPr>
            <a:xfrm>
              <a:off x="11856720" y="660278"/>
              <a:ext cx="223520" cy="471076"/>
              <a:chOff x="11856720" y="660278"/>
              <a:chExt cx="2457449" cy="1328450"/>
            </a:xfrm>
          </p:grpSpPr>
          <p:sp>
            <p:nvSpPr>
              <p:cNvPr id="26" name="Google Shape;114;p76">
                <a:extLst>
                  <a:ext uri="{FF2B5EF4-FFF2-40B4-BE49-F238E27FC236}">
                    <a16:creationId xmlns:a16="http://schemas.microsoft.com/office/drawing/2014/main" id="{126353FF-E161-736B-FDA4-930AD7B61009}"/>
                  </a:ext>
                </a:extLst>
              </p:cNvPr>
              <p:cNvSpPr/>
              <p:nvPr/>
            </p:nvSpPr>
            <p:spPr>
              <a:xfrm>
                <a:off x="11882118" y="1392982"/>
                <a:ext cx="2432051" cy="595746"/>
              </a:xfrm>
              <a:prstGeom prst="rect">
                <a:avLst/>
              </a:prstGeom>
              <a:solidFill>
                <a:srgbClr val="E12730"/>
              </a:solid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Clr>
                    <a:srgbClr val="000000"/>
                  </a:buClr>
                  <a:buSzPts val="1351"/>
                  <a:buFont typeface="Arial"/>
                  <a:buNone/>
                </a:pPr>
                <a:endParaRPr sz="1351" b="0" i="0" u="none" strike="noStrike" cap="none">
                  <a:solidFill>
                    <a:schemeClr val="lt1"/>
                  </a:solidFill>
                  <a:latin typeface="Calibri"/>
                  <a:ea typeface="Calibri"/>
                  <a:cs typeface="Calibri"/>
                  <a:sym typeface="Calibri"/>
                </a:endParaRPr>
              </a:p>
            </p:txBody>
          </p:sp>
          <p:sp>
            <p:nvSpPr>
              <p:cNvPr id="27" name="Google Shape;115;p76">
                <a:extLst>
                  <a:ext uri="{FF2B5EF4-FFF2-40B4-BE49-F238E27FC236}">
                    <a16:creationId xmlns:a16="http://schemas.microsoft.com/office/drawing/2014/main" id="{D7A00F2C-490F-D555-A227-E7BC946DE9EF}"/>
                  </a:ext>
                </a:extLst>
              </p:cNvPr>
              <p:cNvSpPr/>
              <p:nvPr/>
            </p:nvSpPr>
            <p:spPr>
              <a:xfrm>
                <a:off x="11856720" y="660278"/>
                <a:ext cx="2457449" cy="595746"/>
              </a:xfrm>
              <a:prstGeom prst="rect">
                <a:avLst/>
              </a:prstGeom>
              <a:solidFill>
                <a:srgbClr val="51C6E7"/>
              </a:solid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Clr>
                    <a:srgbClr val="000000"/>
                  </a:buClr>
                  <a:buSzPts val="1351"/>
                  <a:buFont typeface="Arial"/>
                  <a:buNone/>
                </a:pPr>
                <a:endParaRPr sz="1351" b="0" i="0" u="none" strike="noStrike" cap="none">
                  <a:solidFill>
                    <a:schemeClr val="lt1"/>
                  </a:solidFill>
                  <a:latin typeface="Calibri"/>
                  <a:ea typeface="Calibri"/>
                  <a:cs typeface="Calibri"/>
                  <a:sym typeface="Calibri"/>
                </a:endParaRPr>
              </a:p>
            </p:txBody>
          </p:sp>
        </p:grpSp>
        <p:grpSp>
          <p:nvGrpSpPr>
            <p:cNvPr id="23" name="Google Shape;116;p76">
              <a:extLst>
                <a:ext uri="{FF2B5EF4-FFF2-40B4-BE49-F238E27FC236}">
                  <a16:creationId xmlns:a16="http://schemas.microsoft.com/office/drawing/2014/main" id="{740B92F7-BB3E-7287-0CA2-E608AD95E6D9}"/>
                </a:ext>
              </a:extLst>
            </p:cNvPr>
            <p:cNvGrpSpPr/>
            <p:nvPr/>
          </p:nvGrpSpPr>
          <p:grpSpPr>
            <a:xfrm>
              <a:off x="11856720" y="140636"/>
              <a:ext cx="223520" cy="471076"/>
              <a:chOff x="11856720" y="140636"/>
              <a:chExt cx="2457449" cy="1328450"/>
            </a:xfrm>
          </p:grpSpPr>
          <p:sp>
            <p:nvSpPr>
              <p:cNvPr id="24" name="Google Shape;117;p76">
                <a:extLst>
                  <a:ext uri="{FF2B5EF4-FFF2-40B4-BE49-F238E27FC236}">
                    <a16:creationId xmlns:a16="http://schemas.microsoft.com/office/drawing/2014/main" id="{F2686511-1B84-2C77-7126-3491538F7EAA}"/>
                  </a:ext>
                </a:extLst>
              </p:cNvPr>
              <p:cNvSpPr/>
              <p:nvPr/>
            </p:nvSpPr>
            <p:spPr>
              <a:xfrm>
                <a:off x="11882118" y="873340"/>
                <a:ext cx="2432051" cy="595746"/>
              </a:xfrm>
              <a:prstGeom prst="rect">
                <a:avLst/>
              </a:prstGeom>
              <a:solidFill>
                <a:srgbClr val="F7A54B"/>
              </a:solid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Clr>
                    <a:srgbClr val="000000"/>
                  </a:buClr>
                  <a:buSzPts val="1351"/>
                  <a:buFont typeface="Arial"/>
                  <a:buNone/>
                </a:pPr>
                <a:endParaRPr sz="1351" b="0" i="0" u="none" strike="noStrike" cap="none">
                  <a:solidFill>
                    <a:schemeClr val="lt1"/>
                  </a:solidFill>
                  <a:latin typeface="Calibri"/>
                  <a:ea typeface="Calibri"/>
                  <a:cs typeface="Calibri"/>
                  <a:sym typeface="Calibri"/>
                </a:endParaRPr>
              </a:p>
            </p:txBody>
          </p:sp>
          <p:sp>
            <p:nvSpPr>
              <p:cNvPr id="25" name="Google Shape;118;p76">
                <a:extLst>
                  <a:ext uri="{FF2B5EF4-FFF2-40B4-BE49-F238E27FC236}">
                    <a16:creationId xmlns:a16="http://schemas.microsoft.com/office/drawing/2014/main" id="{09541A36-FA09-469A-29B5-F0C693E6FDDF}"/>
                  </a:ext>
                </a:extLst>
              </p:cNvPr>
              <p:cNvSpPr/>
              <p:nvPr/>
            </p:nvSpPr>
            <p:spPr>
              <a:xfrm>
                <a:off x="11856720" y="140636"/>
                <a:ext cx="2457449" cy="595746"/>
              </a:xfrm>
              <a:prstGeom prst="rect">
                <a:avLst/>
              </a:prstGeom>
              <a:solidFill>
                <a:srgbClr val="3A3A70"/>
              </a:solid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Clr>
                    <a:srgbClr val="000000"/>
                  </a:buClr>
                  <a:buSzPts val="1351"/>
                  <a:buFont typeface="Arial"/>
                  <a:buNone/>
                </a:pPr>
                <a:endParaRPr sz="1351" b="0" i="0" u="none" strike="noStrike" cap="none">
                  <a:solidFill>
                    <a:schemeClr val="lt1"/>
                  </a:solidFill>
                  <a:latin typeface="Calibri"/>
                  <a:ea typeface="Calibri"/>
                  <a:cs typeface="Calibri"/>
                  <a:sym typeface="Calibri"/>
                </a:endParaRPr>
              </a:p>
            </p:txBody>
          </p:sp>
        </p:grpSp>
      </p:grpSp>
      <p:sp>
        <p:nvSpPr>
          <p:cNvPr id="7" name="Google Shape;125;p3">
            <a:extLst>
              <a:ext uri="{FF2B5EF4-FFF2-40B4-BE49-F238E27FC236}">
                <a16:creationId xmlns:a16="http://schemas.microsoft.com/office/drawing/2014/main" id="{1EF97A4B-E82E-712F-CA13-78D59E17A26B}"/>
              </a:ext>
            </a:extLst>
          </p:cNvPr>
          <p:cNvSpPr txBox="1"/>
          <p:nvPr/>
        </p:nvSpPr>
        <p:spPr>
          <a:xfrm>
            <a:off x="3978055" y="223516"/>
            <a:ext cx="10515600" cy="493857"/>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800">
                <a:latin typeface="Times New Roman"/>
              </a:rPr>
              <a:t>Applications of </a:t>
            </a:r>
            <a:r>
              <a:rPr lang="en-US" sz="2800" err="1">
                <a:latin typeface="Times New Roman"/>
              </a:rPr>
              <a:t>sEMG</a:t>
            </a:r>
          </a:p>
        </p:txBody>
      </p:sp>
      <p:sp>
        <p:nvSpPr>
          <p:cNvPr id="8" name="Slide Number Placeholder 34">
            <a:extLst>
              <a:ext uri="{FF2B5EF4-FFF2-40B4-BE49-F238E27FC236}">
                <a16:creationId xmlns:a16="http://schemas.microsoft.com/office/drawing/2014/main" id="{FB294828-0F9E-F06A-05D5-7A5C37AB3498}"/>
              </a:ext>
            </a:extLst>
          </p:cNvPr>
          <p:cNvSpPr>
            <a:spLocks noGrp="1"/>
          </p:cNvSpPr>
          <p:nvPr/>
        </p:nvSpPr>
        <p:spPr>
          <a:xfrm>
            <a:off x="9448799" y="6492875"/>
            <a:ext cx="2743200" cy="365125"/>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4</a:t>
            </a:fld>
            <a:endParaRPr lang="en-US"/>
          </a:p>
        </p:txBody>
      </p:sp>
      <p:pic>
        <p:nvPicPr>
          <p:cNvPr id="9" name="Picture 8" descr="A blue oval with black text&#10;&#10;Description automatically generated">
            <a:extLst>
              <a:ext uri="{FF2B5EF4-FFF2-40B4-BE49-F238E27FC236}">
                <a16:creationId xmlns:a16="http://schemas.microsoft.com/office/drawing/2014/main" id="{A4892AB7-4D2F-AA74-D8FE-2FFA85B42B3F}"/>
              </a:ext>
            </a:extLst>
          </p:cNvPr>
          <p:cNvPicPr>
            <a:picLocks noChangeAspect="1"/>
          </p:cNvPicPr>
          <p:nvPr/>
        </p:nvPicPr>
        <p:blipFill>
          <a:blip r:embed="rId2"/>
          <a:stretch>
            <a:fillRect/>
          </a:stretch>
        </p:blipFill>
        <p:spPr>
          <a:xfrm>
            <a:off x="4495800" y="2595563"/>
            <a:ext cx="3200400" cy="1666875"/>
          </a:xfrm>
          <a:prstGeom prst="rect">
            <a:avLst/>
          </a:prstGeom>
        </p:spPr>
      </p:pic>
      <p:pic>
        <p:nvPicPr>
          <p:cNvPr id="10" name="Picture 9" descr="A blue arrow pointing up&#10;&#10;Description automatically generated">
            <a:extLst>
              <a:ext uri="{FF2B5EF4-FFF2-40B4-BE49-F238E27FC236}">
                <a16:creationId xmlns:a16="http://schemas.microsoft.com/office/drawing/2014/main" id="{4C535AA1-A7A8-7165-0F86-ABFD7CD8D251}"/>
              </a:ext>
            </a:extLst>
          </p:cNvPr>
          <p:cNvPicPr>
            <a:picLocks noChangeAspect="1"/>
          </p:cNvPicPr>
          <p:nvPr/>
        </p:nvPicPr>
        <p:blipFill>
          <a:blip r:embed="rId3"/>
          <a:stretch>
            <a:fillRect/>
          </a:stretch>
        </p:blipFill>
        <p:spPr>
          <a:xfrm>
            <a:off x="6588399" y="2132013"/>
            <a:ext cx="714375" cy="561975"/>
          </a:xfrm>
          <a:prstGeom prst="rect">
            <a:avLst/>
          </a:prstGeom>
        </p:spPr>
      </p:pic>
      <p:pic>
        <p:nvPicPr>
          <p:cNvPr id="11" name="Picture 10" descr="A blue arrow pointing up&#10;&#10;Description automatically generated">
            <a:extLst>
              <a:ext uri="{FF2B5EF4-FFF2-40B4-BE49-F238E27FC236}">
                <a16:creationId xmlns:a16="http://schemas.microsoft.com/office/drawing/2014/main" id="{81F957CC-68BB-D144-5D9C-F9E447AD39C7}"/>
              </a:ext>
            </a:extLst>
          </p:cNvPr>
          <p:cNvPicPr>
            <a:picLocks noChangeAspect="1"/>
          </p:cNvPicPr>
          <p:nvPr/>
        </p:nvPicPr>
        <p:blipFill>
          <a:blip r:embed="rId4"/>
          <a:stretch>
            <a:fillRect/>
          </a:stretch>
        </p:blipFill>
        <p:spPr>
          <a:xfrm>
            <a:off x="4241855" y="2249871"/>
            <a:ext cx="695325" cy="571500"/>
          </a:xfrm>
          <a:prstGeom prst="rect">
            <a:avLst/>
          </a:prstGeom>
        </p:spPr>
      </p:pic>
      <p:pic>
        <p:nvPicPr>
          <p:cNvPr id="12" name="Picture 11" descr="A blue arrow pointing to the right&#10;&#10;Description automatically generated">
            <a:extLst>
              <a:ext uri="{FF2B5EF4-FFF2-40B4-BE49-F238E27FC236}">
                <a16:creationId xmlns:a16="http://schemas.microsoft.com/office/drawing/2014/main" id="{256957B0-C480-ED3B-103B-F12DE0ED9B9C}"/>
              </a:ext>
            </a:extLst>
          </p:cNvPr>
          <p:cNvPicPr>
            <a:picLocks noChangeAspect="1"/>
          </p:cNvPicPr>
          <p:nvPr/>
        </p:nvPicPr>
        <p:blipFill>
          <a:blip r:embed="rId5"/>
          <a:stretch>
            <a:fillRect/>
          </a:stretch>
        </p:blipFill>
        <p:spPr>
          <a:xfrm>
            <a:off x="4260905" y="3705827"/>
            <a:ext cx="695325" cy="581025"/>
          </a:xfrm>
          <a:prstGeom prst="rect">
            <a:avLst/>
          </a:prstGeom>
        </p:spPr>
      </p:pic>
      <p:pic>
        <p:nvPicPr>
          <p:cNvPr id="13" name="Picture 12" descr="A blue arrow pointing to the right&#10;&#10;Description automatically generated">
            <a:extLst>
              <a:ext uri="{FF2B5EF4-FFF2-40B4-BE49-F238E27FC236}">
                <a16:creationId xmlns:a16="http://schemas.microsoft.com/office/drawing/2014/main" id="{45D77EA0-2D0C-56BE-82B8-64CDE8B04B28}"/>
              </a:ext>
            </a:extLst>
          </p:cNvPr>
          <p:cNvPicPr>
            <a:picLocks noChangeAspect="1"/>
          </p:cNvPicPr>
          <p:nvPr/>
        </p:nvPicPr>
        <p:blipFill>
          <a:blip r:embed="rId5"/>
          <a:stretch>
            <a:fillRect/>
          </a:stretch>
        </p:blipFill>
        <p:spPr>
          <a:xfrm rot="14400000">
            <a:off x="6727880" y="3753451"/>
            <a:ext cx="695325" cy="581025"/>
          </a:xfrm>
          <a:prstGeom prst="rect">
            <a:avLst/>
          </a:prstGeom>
        </p:spPr>
      </p:pic>
      <p:pic>
        <p:nvPicPr>
          <p:cNvPr id="14" name="Picture 13" descr="A close-up of a hand&#10;&#10;Description automatically generated">
            <a:extLst>
              <a:ext uri="{FF2B5EF4-FFF2-40B4-BE49-F238E27FC236}">
                <a16:creationId xmlns:a16="http://schemas.microsoft.com/office/drawing/2014/main" id="{F1703096-9358-3E08-5895-9C827B00C521}"/>
              </a:ext>
            </a:extLst>
          </p:cNvPr>
          <p:cNvPicPr>
            <a:picLocks noChangeAspect="1"/>
          </p:cNvPicPr>
          <p:nvPr/>
        </p:nvPicPr>
        <p:blipFill>
          <a:blip r:embed="rId6"/>
          <a:srcRect t="-188" r="-165" b="18545"/>
          <a:stretch/>
        </p:blipFill>
        <p:spPr>
          <a:xfrm>
            <a:off x="8539163" y="972609"/>
            <a:ext cx="2890840" cy="1609726"/>
          </a:xfrm>
          <a:prstGeom prst="rect">
            <a:avLst/>
          </a:prstGeom>
        </p:spPr>
      </p:pic>
      <p:pic>
        <p:nvPicPr>
          <p:cNvPr id="15" name="Picture 14" descr="A close-up of hands pointing&#10;&#10;Description automatically generated">
            <a:extLst>
              <a:ext uri="{FF2B5EF4-FFF2-40B4-BE49-F238E27FC236}">
                <a16:creationId xmlns:a16="http://schemas.microsoft.com/office/drawing/2014/main" id="{E18A923C-FE0E-A62C-E3FE-41F06B0136C3}"/>
              </a:ext>
            </a:extLst>
          </p:cNvPr>
          <p:cNvPicPr>
            <a:picLocks noChangeAspect="1"/>
          </p:cNvPicPr>
          <p:nvPr/>
        </p:nvPicPr>
        <p:blipFill>
          <a:blip r:embed="rId7"/>
          <a:srcRect l="21299" t="-2614" r="8182" b="20971"/>
          <a:stretch/>
        </p:blipFill>
        <p:spPr>
          <a:xfrm>
            <a:off x="8639477" y="3996339"/>
            <a:ext cx="2586057" cy="1609714"/>
          </a:xfrm>
          <a:prstGeom prst="rect">
            <a:avLst/>
          </a:prstGeom>
        </p:spPr>
      </p:pic>
      <p:pic>
        <p:nvPicPr>
          <p:cNvPr id="16" name="Picture 15" descr="A person sitting in a chair and holding a red robot">
            <a:extLst>
              <a:ext uri="{FF2B5EF4-FFF2-40B4-BE49-F238E27FC236}">
                <a16:creationId xmlns:a16="http://schemas.microsoft.com/office/drawing/2014/main" id="{A86558B6-B164-B7B5-4AD9-5BF326800398}"/>
              </a:ext>
              <a:ext uri="{C183D7F6-B498-43B3-948B-1728B52AA6E4}">
                <adec:decorative xmlns:adec="http://schemas.microsoft.com/office/drawing/2017/decorative" val="0"/>
              </a:ext>
            </a:extLst>
          </p:cNvPr>
          <p:cNvPicPr>
            <a:picLocks noChangeAspect="1"/>
          </p:cNvPicPr>
          <p:nvPr/>
        </p:nvPicPr>
        <p:blipFill>
          <a:blip r:embed="rId8"/>
          <a:stretch>
            <a:fillRect/>
          </a:stretch>
        </p:blipFill>
        <p:spPr>
          <a:xfrm>
            <a:off x="571500" y="866775"/>
            <a:ext cx="2743200" cy="1828800"/>
          </a:xfrm>
          <a:prstGeom prst="rect">
            <a:avLst/>
          </a:prstGeom>
        </p:spPr>
      </p:pic>
      <p:sp>
        <p:nvSpPr>
          <p:cNvPr id="17" name="TextBox 12">
            <a:extLst>
              <a:ext uri="{FF2B5EF4-FFF2-40B4-BE49-F238E27FC236}">
                <a16:creationId xmlns:a16="http://schemas.microsoft.com/office/drawing/2014/main" id="{D43AF09E-BC6D-9FC3-4D3F-800B0F8F3810}"/>
              </a:ext>
            </a:extLst>
          </p:cNvPr>
          <p:cNvSpPr txBox="1"/>
          <p:nvPr/>
        </p:nvSpPr>
        <p:spPr>
          <a:xfrm>
            <a:off x="609599" y="2819400"/>
            <a:ext cx="2667000" cy="307777"/>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atin typeface="Times New Roman"/>
              </a:rPr>
              <a:t>Human machine interaction</a:t>
            </a:r>
          </a:p>
        </p:txBody>
      </p:sp>
      <p:pic>
        <p:nvPicPr>
          <p:cNvPr id="18" name="Picture 17" descr="Control of Robotic Arm using EMG Signals">
            <a:extLst>
              <a:ext uri="{FF2B5EF4-FFF2-40B4-BE49-F238E27FC236}">
                <a16:creationId xmlns:a16="http://schemas.microsoft.com/office/drawing/2014/main" id="{F1271E07-5952-1BA7-7943-617572084EDA}"/>
              </a:ext>
            </a:extLst>
          </p:cNvPr>
          <p:cNvPicPr>
            <a:picLocks noChangeAspect="1"/>
          </p:cNvPicPr>
          <p:nvPr/>
        </p:nvPicPr>
        <p:blipFill>
          <a:blip r:embed="rId9"/>
          <a:stretch>
            <a:fillRect/>
          </a:stretch>
        </p:blipFill>
        <p:spPr>
          <a:xfrm>
            <a:off x="691673" y="4047876"/>
            <a:ext cx="2743197" cy="1606178"/>
          </a:xfrm>
          <a:prstGeom prst="rect">
            <a:avLst/>
          </a:prstGeom>
        </p:spPr>
      </p:pic>
      <p:sp>
        <p:nvSpPr>
          <p:cNvPr id="19" name="TextBox 17">
            <a:extLst>
              <a:ext uri="{FF2B5EF4-FFF2-40B4-BE49-F238E27FC236}">
                <a16:creationId xmlns:a16="http://schemas.microsoft.com/office/drawing/2014/main" id="{B0DC1EB2-058F-06FD-CBE5-6A7B9EC88666}"/>
              </a:ext>
            </a:extLst>
          </p:cNvPr>
          <p:cNvSpPr txBox="1"/>
          <p:nvPr/>
        </p:nvSpPr>
        <p:spPr>
          <a:xfrm>
            <a:off x="695325" y="5743575"/>
            <a:ext cx="3028950" cy="307777"/>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atin typeface="Times New Roman"/>
              </a:rPr>
              <a:t>EMG Controlled Robotic Arm</a:t>
            </a:r>
          </a:p>
        </p:txBody>
      </p:sp>
      <p:sp>
        <p:nvSpPr>
          <p:cNvPr id="20" name="TextBox 19">
            <a:extLst>
              <a:ext uri="{FF2B5EF4-FFF2-40B4-BE49-F238E27FC236}">
                <a16:creationId xmlns:a16="http://schemas.microsoft.com/office/drawing/2014/main" id="{7E2BC07E-E24C-23DA-1DD0-67C3276A47A6}"/>
              </a:ext>
            </a:extLst>
          </p:cNvPr>
          <p:cNvSpPr txBox="1"/>
          <p:nvPr/>
        </p:nvSpPr>
        <p:spPr>
          <a:xfrm>
            <a:off x="8643273" y="5743575"/>
            <a:ext cx="3114675" cy="307777"/>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atin typeface="Times New Roman"/>
              </a:rPr>
              <a:t>Virtual Reality (VR) and Gaming</a:t>
            </a:r>
          </a:p>
        </p:txBody>
      </p:sp>
      <p:sp>
        <p:nvSpPr>
          <p:cNvPr id="21" name="TextBox 20">
            <a:extLst>
              <a:ext uri="{FF2B5EF4-FFF2-40B4-BE49-F238E27FC236}">
                <a16:creationId xmlns:a16="http://schemas.microsoft.com/office/drawing/2014/main" id="{6D9EB674-5CE3-0E01-941A-38EA15FCC322}"/>
              </a:ext>
            </a:extLst>
          </p:cNvPr>
          <p:cNvSpPr txBox="1"/>
          <p:nvPr/>
        </p:nvSpPr>
        <p:spPr>
          <a:xfrm>
            <a:off x="8639175" y="2600324"/>
            <a:ext cx="2895600" cy="307777"/>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atin typeface="Times New Roman"/>
              </a:rPr>
              <a:t>Sign language recognition</a:t>
            </a:r>
          </a:p>
        </p:txBody>
      </p:sp>
    </p:spTree>
    <p:extLst>
      <p:ext uri="{BB962C8B-B14F-4D97-AF65-F5344CB8AC3E}">
        <p14:creationId xmlns:p14="http://schemas.microsoft.com/office/powerpoint/2010/main" val="4111581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170A96-E818-1B9E-F003-AF29F118397C}"/>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25F9A594-FA13-069F-731C-86CA8021FC8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latin typeface="Times New Roman"/>
                <a:cs typeface="Times New Roman"/>
              </a:rPr>
              <a:t>5</a:t>
            </a:fld>
            <a:endParaRPr lang="en-US">
              <a:latin typeface="Times New Roman"/>
              <a:cs typeface="Times New Roman"/>
            </a:endParaRPr>
          </a:p>
        </p:txBody>
      </p:sp>
      <p:sp>
        <p:nvSpPr>
          <p:cNvPr id="4" name="Google Shape;125;p3">
            <a:extLst>
              <a:ext uri="{FF2B5EF4-FFF2-40B4-BE49-F238E27FC236}">
                <a16:creationId xmlns:a16="http://schemas.microsoft.com/office/drawing/2014/main" id="{53AC3325-D353-5B76-E5B9-C6387202B5E0}"/>
              </a:ext>
            </a:extLst>
          </p:cNvPr>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r>
              <a:rPr lang="en-US" sz="2400" b="1">
                <a:latin typeface="Times New Roman"/>
                <a:cs typeface="Times New Roman"/>
                <a:sym typeface="Montserrat"/>
              </a:rPr>
              <a:t>Literature Survey (Improved post minor project)</a:t>
            </a:r>
            <a:endParaRPr>
              <a:latin typeface="Times New Roman"/>
              <a:cs typeface="Times New Roman"/>
            </a:endParaRPr>
          </a:p>
        </p:txBody>
      </p:sp>
      <p:sp>
        <p:nvSpPr>
          <p:cNvPr id="5" name="Google Shape;125;p3">
            <a:extLst>
              <a:ext uri="{FF2B5EF4-FFF2-40B4-BE49-F238E27FC236}">
                <a16:creationId xmlns:a16="http://schemas.microsoft.com/office/drawing/2014/main" id="{7F4C4FFC-6A2F-598A-0954-714A23F5437D}"/>
              </a:ext>
            </a:extLst>
          </p:cNvPr>
          <p:cNvSpPr txBox="1"/>
          <p:nvPr/>
        </p:nvSpPr>
        <p:spPr>
          <a:xfrm>
            <a:off x="431688" y="655289"/>
            <a:ext cx="11326761" cy="5735761"/>
          </a:xfrm>
          <a:prstGeom prst="rect">
            <a:avLst/>
          </a:prstGeom>
          <a:noFill/>
          <a:ln>
            <a:noFill/>
          </a:ln>
        </p:spPr>
        <p:txBody>
          <a:bodyPr spcFirstLastPara="1" wrap="square" lIns="91425" tIns="45700" rIns="91425" bIns="45700" anchor="t" anchorCtr="0">
            <a:noAutofit/>
          </a:bodyPr>
          <a:lstStyle/>
          <a:p>
            <a:endParaRPr lang="en-IN" sz="1600">
              <a:latin typeface="Times New Roman"/>
              <a:ea typeface="Verdana"/>
              <a:cs typeface="Times New Roman"/>
            </a:endParaRPr>
          </a:p>
          <a:p>
            <a:pPr lvl="0">
              <a:lnSpc>
                <a:spcPct val="100000"/>
              </a:lnSpc>
              <a:spcBef>
                <a:spcPts val="0"/>
              </a:spcBef>
              <a:spcAft>
                <a:spcPts val="0"/>
              </a:spcAft>
              <a:buNone/>
            </a:pPr>
            <a:r>
              <a:rPr lang="en-IN" sz="1600" b="1">
                <a:latin typeface="Times New Roman"/>
                <a:cs typeface="Times New Roman"/>
              </a:rPr>
              <a:t>Key Publications</a:t>
            </a:r>
            <a:endParaRPr lang="en-IN" sz="1600">
              <a:latin typeface="Times New Roman"/>
              <a:cs typeface="Times New Roman"/>
            </a:endParaRPr>
          </a:p>
          <a:p>
            <a:pPr marL="342900" indent="-342900">
              <a:buAutoNum type="arabicPeriod"/>
            </a:pPr>
            <a:r>
              <a:rPr lang="en-IN" sz="1600" b="1">
                <a:solidFill>
                  <a:srgbClr val="404040"/>
                </a:solidFill>
                <a:latin typeface="Times New Roman"/>
                <a:ea typeface="Verdana"/>
              </a:rPr>
              <a:t>Paper 1</a:t>
            </a:r>
            <a:r>
              <a:rPr lang="en-IN" sz="1600">
                <a:solidFill>
                  <a:srgbClr val="404040"/>
                </a:solidFill>
                <a:latin typeface="Times New Roman"/>
                <a:ea typeface="Verdana"/>
              </a:rPr>
              <a:t>: "Surface EMG-Based Hand Gesture Recognition Using Machine Learning" – Focuses on ML algorithms for gesture classification.</a:t>
            </a:r>
            <a:endParaRPr lang="en-US" sz="1600">
              <a:solidFill>
                <a:srgbClr val="282828"/>
              </a:solidFill>
              <a:latin typeface="Times New Roman"/>
              <a:ea typeface="Verdana"/>
            </a:endParaRPr>
          </a:p>
          <a:p>
            <a:pPr marL="342900" indent="-342900">
              <a:spcBef>
                <a:spcPts val="300"/>
              </a:spcBef>
              <a:buAutoNum type="arabicPeriod"/>
            </a:pPr>
            <a:r>
              <a:rPr lang="en-IN" sz="1600" b="1">
                <a:solidFill>
                  <a:srgbClr val="404040"/>
                </a:solidFill>
                <a:latin typeface="Times New Roman"/>
                <a:ea typeface="Verdana"/>
              </a:rPr>
              <a:t>Paper 2</a:t>
            </a:r>
            <a:r>
              <a:rPr lang="en-IN" sz="1600">
                <a:solidFill>
                  <a:srgbClr val="404040"/>
                </a:solidFill>
                <a:latin typeface="Times New Roman"/>
                <a:ea typeface="Verdana"/>
              </a:rPr>
              <a:t>: "Real-Time Control of Robotic Systems Using EMG Signals" – Explores real-time robot control via EMG.</a:t>
            </a:r>
            <a:endParaRPr lang="en-US" sz="1600">
              <a:solidFill>
                <a:srgbClr val="282828"/>
              </a:solidFill>
              <a:latin typeface="Times New Roman"/>
              <a:ea typeface="Verdana"/>
            </a:endParaRPr>
          </a:p>
          <a:p>
            <a:pPr marL="342900" indent="-342900">
              <a:spcBef>
                <a:spcPts val="300"/>
              </a:spcBef>
              <a:buAutoNum type="arabicPeriod"/>
            </a:pPr>
            <a:r>
              <a:rPr lang="en-IN" sz="1600" b="1">
                <a:solidFill>
                  <a:srgbClr val="404040"/>
                </a:solidFill>
                <a:latin typeface="Times New Roman"/>
                <a:ea typeface="Verdana"/>
              </a:rPr>
              <a:t>Paper 3</a:t>
            </a:r>
            <a:r>
              <a:rPr lang="en-IN" sz="1600">
                <a:solidFill>
                  <a:srgbClr val="404040"/>
                </a:solidFill>
                <a:latin typeface="Times New Roman"/>
                <a:ea typeface="Verdana"/>
              </a:rPr>
              <a:t>: "Noise Reduction Techniques in EMG Signal Processing" – Discusses filtering methods for accurate signal analysis.</a:t>
            </a:r>
            <a:endParaRPr lang="en-US" sz="1600">
              <a:solidFill>
                <a:srgbClr val="282828"/>
              </a:solidFill>
              <a:latin typeface="Times New Roman"/>
              <a:ea typeface="Verdana"/>
            </a:endParaRPr>
          </a:p>
          <a:p>
            <a:pPr marL="342900" indent="-342900">
              <a:spcBef>
                <a:spcPts val="300"/>
              </a:spcBef>
              <a:buAutoNum type="arabicPeriod"/>
            </a:pPr>
            <a:r>
              <a:rPr lang="en-IN" sz="1600" b="1">
                <a:solidFill>
                  <a:srgbClr val="404040"/>
                </a:solidFill>
                <a:latin typeface="Times New Roman"/>
                <a:ea typeface="Verdana"/>
              </a:rPr>
              <a:t>Paper 4</a:t>
            </a:r>
            <a:r>
              <a:rPr lang="en-IN" sz="1600">
                <a:solidFill>
                  <a:srgbClr val="404040"/>
                </a:solidFill>
                <a:latin typeface="Times New Roman"/>
                <a:ea typeface="Verdana"/>
              </a:rPr>
              <a:t>: "Wireless Communication for IoT-Based Robotic Systems" – Covers Wi-Fi and IoT integration in robotics.</a:t>
            </a:r>
            <a:endParaRPr lang="en-IN" sz="1600">
              <a:latin typeface="Times New Roman"/>
            </a:endParaRPr>
          </a:p>
          <a:p>
            <a:pPr lvl="1"/>
            <a:endParaRPr lang="en-IN" sz="1600" b="1">
              <a:latin typeface="Times New Roman"/>
              <a:cs typeface="Times New Roman"/>
            </a:endParaRPr>
          </a:p>
          <a:p>
            <a:r>
              <a:rPr lang="en-IN" sz="1600" b="1">
                <a:latin typeface="Times New Roman"/>
                <a:ea typeface="Verdana"/>
                <a:cs typeface="Times New Roman"/>
              </a:rPr>
              <a:t>Key Resources – Whitepaper| Application Notes | Datasheet| Others</a:t>
            </a:r>
            <a:endParaRPr lang="en-US" sz="1600">
              <a:solidFill>
                <a:srgbClr val="282828"/>
              </a:solidFill>
              <a:latin typeface="Times New Roman"/>
              <a:ea typeface="Verdana"/>
              <a:cs typeface="Times New Roman"/>
            </a:endParaRPr>
          </a:p>
          <a:p>
            <a:pPr marL="285750" indent="-285750">
              <a:spcAft>
                <a:spcPts val="300"/>
              </a:spcAft>
              <a:buFont typeface="Arial,Sans-Serif"/>
              <a:buChar char="•"/>
            </a:pPr>
            <a:r>
              <a:rPr lang="en-IN" sz="1600" b="1">
                <a:solidFill>
                  <a:srgbClr val="404040"/>
                </a:solidFill>
                <a:latin typeface="Times New Roman"/>
                <a:ea typeface="Verdana"/>
              </a:rPr>
              <a:t>Whitepapers</a:t>
            </a:r>
            <a:r>
              <a:rPr lang="en-IN" sz="1600">
                <a:solidFill>
                  <a:srgbClr val="404040"/>
                </a:solidFill>
                <a:latin typeface="Times New Roman"/>
                <a:ea typeface="Verdana"/>
              </a:rPr>
              <a:t>:</a:t>
            </a:r>
            <a:endParaRPr lang="en-US" sz="1600">
              <a:solidFill>
                <a:srgbClr val="282828"/>
              </a:solidFill>
              <a:latin typeface="Times New Roman"/>
              <a:ea typeface="Verdana"/>
            </a:endParaRPr>
          </a:p>
          <a:p>
            <a:pPr marL="742950" lvl="1" indent="-285750">
              <a:spcBef>
                <a:spcPts val="300"/>
              </a:spcBef>
              <a:buFont typeface="Arial,Sans-Serif"/>
              <a:buChar char="•"/>
            </a:pPr>
            <a:r>
              <a:rPr lang="en-IN" sz="1600">
                <a:solidFill>
                  <a:srgbClr val="404040"/>
                </a:solidFill>
                <a:latin typeface="Times New Roman"/>
                <a:ea typeface="Verdana"/>
              </a:rPr>
              <a:t>"EMG Signal Processing for Gesture Recognition" .</a:t>
            </a:r>
            <a:endParaRPr lang="en-US" sz="1600">
              <a:solidFill>
                <a:srgbClr val="404040"/>
              </a:solidFill>
              <a:latin typeface="Times New Roman"/>
              <a:ea typeface="Verdana"/>
            </a:endParaRPr>
          </a:p>
          <a:p>
            <a:pPr marL="742950" lvl="1" indent="-285750">
              <a:spcBef>
                <a:spcPts val="300"/>
              </a:spcBef>
              <a:buFont typeface="Arial,Sans-Serif"/>
              <a:buChar char="•"/>
            </a:pPr>
            <a:r>
              <a:rPr lang="en-IN" sz="1600">
                <a:solidFill>
                  <a:srgbClr val="404040"/>
                </a:solidFill>
                <a:latin typeface="Times New Roman"/>
                <a:ea typeface="Verdana"/>
              </a:rPr>
              <a:t>"Wi-Fi Communication Protocols for IoT Devices"</a:t>
            </a:r>
            <a:endParaRPr lang="en-US" sz="1600">
              <a:solidFill>
                <a:srgbClr val="404040"/>
              </a:solidFill>
              <a:latin typeface="Times New Roman"/>
              <a:ea typeface="Verdana"/>
            </a:endParaRPr>
          </a:p>
          <a:p>
            <a:pPr marL="285750" indent="-285750">
              <a:spcBef>
                <a:spcPts val="300"/>
              </a:spcBef>
              <a:spcAft>
                <a:spcPts val="300"/>
              </a:spcAft>
              <a:buFont typeface="Arial,Sans-Serif"/>
              <a:buChar char="•"/>
            </a:pPr>
            <a:r>
              <a:rPr lang="en-IN" sz="1600" b="1">
                <a:solidFill>
                  <a:srgbClr val="404040"/>
                </a:solidFill>
                <a:latin typeface="Times New Roman"/>
                <a:ea typeface="Verdana"/>
              </a:rPr>
              <a:t>Application Notes</a:t>
            </a:r>
            <a:r>
              <a:rPr lang="en-IN" sz="1600">
                <a:solidFill>
                  <a:srgbClr val="404040"/>
                </a:solidFill>
                <a:latin typeface="Times New Roman"/>
                <a:ea typeface="Verdana"/>
              </a:rPr>
              <a:t>:</a:t>
            </a:r>
            <a:endParaRPr lang="en-US" sz="1600">
              <a:solidFill>
                <a:srgbClr val="282828"/>
              </a:solidFill>
              <a:latin typeface="Times New Roman"/>
              <a:ea typeface="Verdana"/>
            </a:endParaRPr>
          </a:p>
          <a:p>
            <a:pPr marL="742950" lvl="1" indent="-285750">
              <a:spcBef>
                <a:spcPts val="300"/>
              </a:spcBef>
              <a:buFont typeface="Arial,Sans-Serif"/>
              <a:buChar char="•"/>
            </a:pPr>
            <a:r>
              <a:rPr lang="en-IN" sz="1600">
                <a:solidFill>
                  <a:srgbClr val="404040"/>
                </a:solidFill>
                <a:latin typeface="Times New Roman"/>
                <a:ea typeface="Verdana"/>
              </a:rPr>
              <a:t>MPU6050 Datasheet and Application Guide.</a:t>
            </a:r>
            <a:endParaRPr lang="en-US" sz="1600">
              <a:solidFill>
                <a:srgbClr val="404040"/>
              </a:solidFill>
              <a:latin typeface="Times New Roman"/>
              <a:ea typeface="Verdana"/>
            </a:endParaRPr>
          </a:p>
          <a:p>
            <a:pPr marL="742950" lvl="1" indent="-285750">
              <a:spcBef>
                <a:spcPts val="300"/>
              </a:spcBef>
              <a:buFont typeface="Arial,Sans-Serif"/>
              <a:buChar char="•"/>
            </a:pPr>
            <a:r>
              <a:rPr lang="en-IN" sz="1600">
                <a:solidFill>
                  <a:srgbClr val="404040"/>
                </a:solidFill>
                <a:latin typeface="Times New Roman"/>
              </a:rPr>
              <a:t>ESP8266 Wi-Fi Module Configuration Notes.</a:t>
            </a:r>
            <a:endParaRPr lang="en-US" sz="1600">
              <a:solidFill>
                <a:srgbClr val="282828"/>
              </a:solidFill>
              <a:latin typeface="Times New Roman"/>
            </a:endParaRPr>
          </a:p>
          <a:p>
            <a:pPr marL="285750" indent="-285750">
              <a:spcBef>
                <a:spcPts val="300"/>
              </a:spcBef>
              <a:spcAft>
                <a:spcPts val="300"/>
              </a:spcAft>
              <a:buFont typeface="Arial,Sans-Serif"/>
              <a:buChar char="•"/>
            </a:pPr>
            <a:r>
              <a:rPr lang="en-IN" sz="1600" b="1">
                <a:solidFill>
                  <a:srgbClr val="404040"/>
                </a:solidFill>
                <a:latin typeface="Times New Roman"/>
              </a:rPr>
              <a:t>Datasheets</a:t>
            </a:r>
            <a:r>
              <a:rPr lang="en-IN" sz="1600">
                <a:solidFill>
                  <a:srgbClr val="404040"/>
                </a:solidFill>
                <a:latin typeface="Times New Roman"/>
              </a:rPr>
              <a:t>:</a:t>
            </a:r>
            <a:endParaRPr lang="en-US" sz="1600">
              <a:solidFill>
                <a:srgbClr val="282828"/>
              </a:solidFill>
              <a:latin typeface="Times New Roman"/>
            </a:endParaRPr>
          </a:p>
          <a:p>
            <a:pPr marL="742950" lvl="1" indent="-285750">
              <a:spcBef>
                <a:spcPts val="300"/>
              </a:spcBef>
              <a:buFont typeface="Arial,Sans-Serif"/>
              <a:buChar char="•"/>
            </a:pPr>
            <a:r>
              <a:rPr lang="en-IN" sz="1600">
                <a:solidFill>
                  <a:srgbClr val="404040"/>
                </a:solidFill>
                <a:latin typeface="Times New Roman"/>
              </a:rPr>
              <a:t>EMG Sensor Datasheet.</a:t>
            </a:r>
            <a:endParaRPr lang="en-US" sz="1600">
              <a:solidFill>
                <a:srgbClr val="404040"/>
              </a:solidFill>
              <a:latin typeface="Times New Roman"/>
            </a:endParaRPr>
          </a:p>
          <a:p>
            <a:pPr marL="742950" lvl="1" indent="-285750">
              <a:spcBef>
                <a:spcPts val="300"/>
              </a:spcBef>
              <a:buFont typeface="Arial,Sans-Serif"/>
              <a:buChar char="•"/>
            </a:pPr>
            <a:r>
              <a:rPr lang="en-IN" sz="1600">
                <a:solidFill>
                  <a:srgbClr val="404040"/>
                </a:solidFill>
                <a:latin typeface="Times New Roman"/>
                <a:ea typeface="Verdana"/>
              </a:rPr>
              <a:t>Motor Driver IC Datasheet.</a:t>
            </a:r>
            <a:endParaRPr lang="en-US" sz="1600">
              <a:solidFill>
                <a:srgbClr val="404040"/>
              </a:solidFill>
              <a:latin typeface="Times New Roman"/>
              <a:ea typeface="Verdana"/>
            </a:endParaRPr>
          </a:p>
          <a:p>
            <a:pPr marL="285750" indent="-285750">
              <a:spcBef>
                <a:spcPts val="300"/>
              </a:spcBef>
              <a:spcAft>
                <a:spcPts val="300"/>
              </a:spcAft>
              <a:buFont typeface="Arial,Sans-Serif"/>
              <a:buChar char="•"/>
            </a:pPr>
            <a:r>
              <a:rPr lang="en-IN" sz="1600" b="1">
                <a:solidFill>
                  <a:srgbClr val="404040"/>
                </a:solidFill>
                <a:latin typeface="Times New Roman"/>
                <a:ea typeface="Verdana"/>
              </a:rPr>
              <a:t>Others</a:t>
            </a:r>
            <a:r>
              <a:rPr lang="en-IN" sz="1600">
                <a:solidFill>
                  <a:srgbClr val="404040"/>
                </a:solidFill>
                <a:latin typeface="Times New Roman"/>
                <a:ea typeface="Verdana"/>
              </a:rPr>
              <a:t>:</a:t>
            </a:r>
            <a:endParaRPr lang="en-US" sz="1600">
              <a:solidFill>
                <a:srgbClr val="282828"/>
              </a:solidFill>
              <a:latin typeface="Times New Roman"/>
              <a:ea typeface="Verdana"/>
            </a:endParaRPr>
          </a:p>
          <a:p>
            <a:pPr marL="742950" lvl="1" indent="-285750">
              <a:spcBef>
                <a:spcPts val="300"/>
              </a:spcBef>
              <a:buFont typeface="Arial,Sans-Serif"/>
              <a:buChar char="•"/>
            </a:pPr>
            <a:r>
              <a:rPr lang="en-IN" sz="1600">
                <a:solidFill>
                  <a:srgbClr val="404040"/>
                </a:solidFill>
                <a:latin typeface="Times New Roman"/>
                <a:ea typeface="Verdana"/>
              </a:rPr>
              <a:t>Online tutorials and forums for ESP8266 and MPU6050</a:t>
            </a:r>
            <a:endParaRPr lang="en-IN" sz="1600">
              <a:latin typeface="Times New Roman"/>
            </a:endParaRPr>
          </a:p>
          <a:p>
            <a:pPr lvl="0">
              <a:lnSpc>
                <a:spcPct val="100000"/>
              </a:lnSpc>
              <a:spcBef>
                <a:spcPts val="0"/>
              </a:spcBef>
              <a:spcAft>
                <a:spcPts val="0"/>
              </a:spcAft>
            </a:pPr>
            <a:endParaRPr lang="en-IN" sz="1600">
              <a:latin typeface="Times New Roman"/>
              <a:cs typeface="Times New Roman"/>
            </a:endParaRPr>
          </a:p>
          <a:p>
            <a:pPr lvl="0">
              <a:lnSpc>
                <a:spcPct val="100000"/>
              </a:lnSpc>
              <a:spcBef>
                <a:spcPts val="0"/>
              </a:spcBef>
              <a:spcAft>
                <a:spcPts val="0"/>
              </a:spcAft>
            </a:pPr>
            <a:endParaRPr lang="en-IN" sz="1600">
              <a:latin typeface="Times New Roman"/>
              <a:cs typeface="Times New Roman"/>
            </a:endParaRPr>
          </a:p>
          <a:p>
            <a:endParaRPr lang="en-IN" sz="1600">
              <a:latin typeface="Times New Roman"/>
              <a:ea typeface="Verdana"/>
              <a:cs typeface="Times New Roman"/>
            </a:endParaRPr>
          </a:p>
          <a:p>
            <a:pPr marR="0" lvl="0">
              <a:lnSpc>
                <a:spcPct val="100000"/>
              </a:lnSpc>
              <a:spcBef>
                <a:spcPts val="0"/>
              </a:spcBef>
              <a:spcAft>
                <a:spcPts val="0"/>
              </a:spcAft>
            </a:pPr>
            <a:endParaRPr lang="en-IN" sz="1600" b="1">
              <a:latin typeface="Times New Roman"/>
              <a:ea typeface="Verdana" panose="020B0604030504040204" pitchFamily="34" charset="0"/>
              <a:cs typeface="Times New Roman"/>
            </a:endParaRPr>
          </a:p>
          <a:p>
            <a:pPr marR="0" lvl="0" rtl="0">
              <a:lnSpc>
                <a:spcPct val="100000"/>
              </a:lnSpc>
              <a:spcBef>
                <a:spcPts val="0"/>
              </a:spcBef>
              <a:spcAft>
                <a:spcPts val="0"/>
              </a:spcAft>
            </a:pPr>
            <a:endParaRPr lang="en-IN" sz="1600">
              <a:latin typeface="Times New Roman"/>
              <a:ea typeface="Verdana" panose="020B0604030504040204" pitchFamily="34" charset="0"/>
              <a:cs typeface="Times New Roman"/>
            </a:endParaRPr>
          </a:p>
          <a:p>
            <a:pPr marR="0" lvl="0" rtl="0">
              <a:lnSpc>
                <a:spcPct val="100000"/>
              </a:lnSpc>
              <a:spcBef>
                <a:spcPts val="0"/>
              </a:spcBef>
              <a:spcAft>
                <a:spcPts val="0"/>
              </a:spcAft>
            </a:pPr>
            <a:endParaRPr lang="en-IN" sz="1600">
              <a:latin typeface="Times New Roman"/>
              <a:ea typeface="Verdana" panose="020B0604030504040204" pitchFamily="34" charset="0"/>
              <a:cs typeface="Times New Roman"/>
            </a:endParaRPr>
          </a:p>
          <a:p>
            <a:pPr marR="0" lvl="0" rtl="0">
              <a:lnSpc>
                <a:spcPct val="100000"/>
              </a:lnSpc>
              <a:spcBef>
                <a:spcPts val="0"/>
              </a:spcBef>
              <a:spcAft>
                <a:spcPts val="0"/>
              </a:spcAft>
            </a:pPr>
            <a:endParaRPr lang="en-IN" sz="1600">
              <a:latin typeface="Times New Roman"/>
              <a:ea typeface="Verdana" panose="020B0604030504040204" pitchFamily="34" charset="0"/>
              <a:cs typeface="Times New Roman"/>
            </a:endParaRPr>
          </a:p>
          <a:p>
            <a:pPr marR="0" lvl="0" rtl="0">
              <a:lnSpc>
                <a:spcPct val="100000"/>
              </a:lnSpc>
              <a:spcBef>
                <a:spcPts val="0"/>
              </a:spcBef>
              <a:spcAft>
                <a:spcPts val="0"/>
              </a:spcAft>
            </a:pPr>
            <a:endParaRPr lang="en-IN" sz="1600">
              <a:latin typeface="Times New Roman"/>
              <a:ea typeface="Verdana" panose="020B0604030504040204" pitchFamily="34" charset="0"/>
              <a:cs typeface="Times New Roman"/>
            </a:endParaRPr>
          </a:p>
          <a:p>
            <a:pPr marR="0" lvl="0" rtl="0">
              <a:lnSpc>
                <a:spcPct val="100000"/>
              </a:lnSpc>
              <a:spcBef>
                <a:spcPts val="0"/>
              </a:spcBef>
              <a:spcAft>
                <a:spcPts val="0"/>
              </a:spcAft>
            </a:pPr>
            <a:endParaRPr lang="en-IN" sz="1600">
              <a:latin typeface="Times New Roman"/>
              <a:ea typeface="Verdana" panose="020B0604030504040204" pitchFamily="34" charset="0"/>
              <a:cs typeface="Times New Roman"/>
            </a:endParaRPr>
          </a:p>
          <a:p>
            <a:pPr marR="0" lvl="0" rtl="0">
              <a:lnSpc>
                <a:spcPct val="100000"/>
              </a:lnSpc>
              <a:spcBef>
                <a:spcPts val="0"/>
              </a:spcBef>
              <a:spcAft>
                <a:spcPts val="0"/>
              </a:spcAft>
            </a:pPr>
            <a:endParaRPr lang="en-IN" sz="1600">
              <a:latin typeface="Times New Roman"/>
              <a:ea typeface="Verdana" panose="020B0604030504040204" pitchFamily="34" charset="0"/>
              <a:cs typeface="Times New Roman"/>
            </a:endParaRPr>
          </a:p>
          <a:p>
            <a:pPr marL="285750" marR="0" lvl="0" indent="-285750" rtl="0">
              <a:lnSpc>
                <a:spcPct val="100000"/>
              </a:lnSpc>
              <a:spcBef>
                <a:spcPts val="0"/>
              </a:spcBef>
              <a:spcAft>
                <a:spcPts val="0"/>
              </a:spcAft>
              <a:buFont typeface="Arial" panose="020B0604020202020204" pitchFamily="34" charset="0"/>
              <a:buChar char="•"/>
            </a:pPr>
            <a:r>
              <a:rPr lang="en-IN" sz="1600">
                <a:latin typeface="Times New Roman"/>
                <a:ea typeface="Verdana"/>
                <a:cs typeface="Times New Roman"/>
              </a:rPr>
              <a:t> </a:t>
            </a:r>
          </a:p>
        </p:txBody>
      </p:sp>
    </p:spTree>
    <p:extLst>
      <p:ext uri="{BB962C8B-B14F-4D97-AF65-F5344CB8AC3E}">
        <p14:creationId xmlns:p14="http://schemas.microsoft.com/office/powerpoint/2010/main" val="28072631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13907C2-1D62-2139-3423-6C977CCE57E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a:t>6</a:t>
            </a:fld>
            <a:endParaRPr lang="en-US"/>
          </a:p>
        </p:txBody>
      </p:sp>
      <p:sp>
        <p:nvSpPr>
          <p:cNvPr id="4" name="TextBox 3">
            <a:extLst>
              <a:ext uri="{FF2B5EF4-FFF2-40B4-BE49-F238E27FC236}">
                <a16:creationId xmlns:a16="http://schemas.microsoft.com/office/drawing/2014/main" id="{700DC71D-ACC8-895E-F62E-B54C1BD455FB}"/>
              </a:ext>
            </a:extLst>
          </p:cNvPr>
          <p:cNvSpPr txBox="1"/>
          <p:nvPr/>
        </p:nvSpPr>
        <p:spPr>
          <a:xfrm>
            <a:off x="278027" y="257432"/>
            <a:ext cx="11254945" cy="580928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IN" sz="1800" b="1">
                <a:solidFill>
                  <a:srgbClr val="404040"/>
                </a:solidFill>
                <a:latin typeface="Times New Roman"/>
                <a:cs typeface="Segoe UI"/>
              </a:rPr>
              <a:t>Existing Implementations:</a:t>
            </a:r>
            <a:endParaRPr lang="en-US" sz="1800">
              <a:solidFill>
                <a:srgbClr val="282828"/>
              </a:solidFill>
              <a:latin typeface="Times New Roman"/>
              <a:cs typeface="Segoe UI"/>
            </a:endParaRPr>
          </a:p>
          <a:p>
            <a:pPr marL="285750" indent="-285750">
              <a:spcAft>
                <a:spcPts val="300"/>
              </a:spcAft>
              <a:buFont typeface="Arial,Sans-Serif"/>
              <a:buChar char="•"/>
            </a:pPr>
            <a:r>
              <a:rPr lang="en-IN" sz="1800" b="1">
                <a:solidFill>
                  <a:srgbClr val="404040"/>
                </a:solidFill>
                <a:latin typeface="Times New Roman"/>
              </a:rPr>
              <a:t>Products</a:t>
            </a:r>
            <a:r>
              <a:rPr lang="en-IN" sz="1800">
                <a:solidFill>
                  <a:srgbClr val="404040"/>
                </a:solidFill>
                <a:latin typeface="Times New Roman"/>
              </a:rPr>
              <a:t>:</a:t>
            </a:r>
            <a:endParaRPr lang="en-US" sz="1800">
              <a:solidFill>
                <a:srgbClr val="282828"/>
              </a:solidFill>
              <a:latin typeface="Times New Roman"/>
            </a:endParaRPr>
          </a:p>
          <a:p>
            <a:pPr marL="742950" lvl="1" indent="-285750">
              <a:spcBef>
                <a:spcPts val="300"/>
              </a:spcBef>
              <a:buFont typeface="Arial,Sans-Serif"/>
              <a:buChar char="•"/>
            </a:pPr>
            <a:r>
              <a:rPr lang="en-IN" sz="1800">
                <a:solidFill>
                  <a:srgbClr val="404040"/>
                </a:solidFill>
                <a:latin typeface="Times New Roman"/>
              </a:rPr>
              <a:t>Myo Armband (</a:t>
            </a:r>
            <a:r>
              <a:rPr lang="en-IN" sz="1800" err="1">
                <a:solidFill>
                  <a:srgbClr val="404040"/>
                </a:solidFill>
                <a:latin typeface="Times New Roman"/>
              </a:rPr>
              <a:t>Thalmic</a:t>
            </a:r>
            <a:r>
              <a:rPr lang="en-IN" sz="1800">
                <a:solidFill>
                  <a:srgbClr val="404040"/>
                </a:solidFill>
                <a:latin typeface="Times New Roman"/>
              </a:rPr>
              <a:t> Labs) – EMG-based gesture control.</a:t>
            </a:r>
            <a:endParaRPr lang="en-US" sz="1800">
              <a:solidFill>
                <a:srgbClr val="282828"/>
              </a:solidFill>
              <a:latin typeface="Times New Roman"/>
            </a:endParaRPr>
          </a:p>
          <a:p>
            <a:pPr marL="742950" lvl="1" indent="-285750">
              <a:spcBef>
                <a:spcPts val="300"/>
              </a:spcBef>
              <a:buFont typeface="Arial,Sans-Serif"/>
              <a:buChar char="•"/>
            </a:pPr>
            <a:r>
              <a:rPr lang="en-IN" sz="1800" err="1">
                <a:solidFill>
                  <a:srgbClr val="404040"/>
                </a:solidFill>
                <a:latin typeface="Times New Roman"/>
              </a:rPr>
              <a:t>OpenBCI</a:t>
            </a:r>
            <a:r>
              <a:rPr lang="en-IN" sz="1800">
                <a:solidFill>
                  <a:srgbClr val="404040"/>
                </a:solidFill>
                <a:latin typeface="Times New Roman"/>
              </a:rPr>
              <a:t> – Open-source EMG and EEG systems.</a:t>
            </a:r>
            <a:endParaRPr lang="en-US" sz="1800">
              <a:solidFill>
                <a:srgbClr val="282828"/>
              </a:solidFill>
              <a:latin typeface="Times New Roman"/>
            </a:endParaRPr>
          </a:p>
          <a:p>
            <a:pPr marL="285750" indent="-285750">
              <a:spcBef>
                <a:spcPts val="300"/>
              </a:spcBef>
              <a:spcAft>
                <a:spcPts val="300"/>
              </a:spcAft>
              <a:buFont typeface="Arial,Sans-Serif"/>
              <a:buChar char="•"/>
            </a:pPr>
            <a:r>
              <a:rPr lang="en-IN" sz="1800" b="1">
                <a:solidFill>
                  <a:srgbClr val="404040"/>
                </a:solidFill>
                <a:latin typeface="Times New Roman"/>
              </a:rPr>
              <a:t>Open Source</a:t>
            </a:r>
            <a:r>
              <a:rPr lang="en-IN" sz="1800">
                <a:solidFill>
                  <a:srgbClr val="404040"/>
                </a:solidFill>
                <a:latin typeface="Times New Roman"/>
              </a:rPr>
              <a:t>:</a:t>
            </a:r>
            <a:endParaRPr lang="en-US" sz="1800">
              <a:solidFill>
                <a:srgbClr val="282828"/>
              </a:solidFill>
              <a:latin typeface="Times New Roman"/>
            </a:endParaRPr>
          </a:p>
          <a:p>
            <a:pPr marL="742950" lvl="1" indent="-285750">
              <a:spcBef>
                <a:spcPts val="300"/>
              </a:spcBef>
              <a:buFont typeface="Arial,Sans-Serif"/>
              <a:buChar char="•"/>
            </a:pPr>
            <a:r>
              <a:rPr lang="en-IN" sz="1800">
                <a:solidFill>
                  <a:srgbClr val="404040"/>
                </a:solidFill>
                <a:latin typeface="Times New Roman"/>
              </a:rPr>
              <a:t>GitHub Repo: "EMG-Based-Robot-Control" – Python and Arduino-based implementation.</a:t>
            </a:r>
            <a:endParaRPr lang="en-US" sz="1800">
              <a:solidFill>
                <a:srgbClr val="282828"/>
              </a:solidFill>
              <a:latin typeface="Times New Roman"/>
            </a:endParaRPr>
          </a:p>
          <a:p>
            <a:pPr marL="742950" lvl="1" indent="-285750">
              <a:spcBef>
                <a:spcPts val="300"/>
              </a:spcBef>
              <a:buFont typeface="Arial,Sans-Serif"/>
              <a:buChar char="•"/>
            </a:pPr>
            <a:r>
              <a:rPr lang="en-IN" sz="1800">
                <a:solidFill>
                  <a:srgbClr val="404040"/>
                </a:solidFill>
                <a:latin typeface="Times New Roman"/>
              </a:rPr>
              <a:t>GitHub Repo: "Gesture-Recognition-Using-MPU6050" – MPU6050 gesture detection.</a:t>
            </a:r>
            <a:endParaRPr lang="en-US" sz="1800">
              <a:solidFill>
                <a:srgbClr val="282828"/>
              </a:solidFill>
              <a:latin typeface="Times New Roman"/>
            </a:endParaRPr>
          </a:p>
          <a:p>
            <a:pPr marL="285750" indent="-285750">
              <a:spcBef>
                <a:spcPts val="300"/>
              </a:spcBef>
              <a:spcAft>
                <a:spcPts val="300"/>
              </a:spcAft>
              <a:buFont typeface="Arial,Sans-Serif"/>
              <a:buChar char="•"/>
            </a:pPr>
            <a:r>
              <a:rPr lang="en-IN" sz="1800" b="1">
                <a:solidFill>
                  <a:srgbClr val="404040"/>
                </a:solidFill>
                <a:latin typeface="Times New Roman"/>
              </a:rPr>
              <a:t>GitHub Projects</a:t>
            </a:r>
            <a:r>
              <a:rPr lang="en-IN" sz="1800">
                <a:solidFill>
                  <a:srgbClr val="404040"/>
                </a:solidFill>
                <a:latin typeface="Times New Roman"/>
              </a:rPr>
              <a:t>:</a:t>
            </a:r>
            <a:endParaRPr lang="en-US" sz="1800">
              <a:solidFill>
                <a:srgbClr val="282828"/>
              </a:solidFill>
              <a:latin typeface="Times New Roman"/>
            </a:endParaRPr>
          </a:p>
          <a:p>
            <a:pPr marL="742950" lvl="1" indent="-285750">
              <a:spcBef>
                <a:spcPts val="300"/>
              </a:spcBef>
              <a:buFont typeface="Arial,Sans-Serif"/>
              <a:buChar char="•"/>
            </a:pPr>
            <a:r>
              <a:rPr lang="en-IN" sz="1800">
                <a:solidFill>
                  <a:srgbClr val="404040"/>
                </a:solidFill>
                <a:latin typeface="Times New Roman"/>
              </a:rPr>
              <a:t>"ESP8266-Robot-Control" – Wi-Fi-based robot control.</a:t>
            </a:r>
            <a:endParaRPr lang="en-US" sz="1800">
              <a:solidFill>
                <a:srgbClr val="282828"/>
              </a:solidFill>
              <a:latin typeface="Times New Roman"/>
            </a:endParaRPr>
          </a:p>
          <a:p>
            <a:pPr marL="742950" lvl="1" indent="-285750">
              <a:spcBef>
                <a:spcPts val="300"/>
              </a:spcBef>
              <a:buFont typeface="Arial,Sans-Serif"/>
              <a:buChar char="•"/>
            </a:pPr>
            <a:r>
              <a:rPr lang="en-IN" sz="1800">
                <a:solidFill>
                  <a:srgbClr val="404040"/>
                </a:solidFill>
                <a:latin typeface="Times New Roman"/>
              </a:rPr>
              <a:t>"EMG-Signal-Processing" – EMG signal filtering and classification.</a:t>
            </a:r>
            <a:endParaRPr lang="en-US" sz="1800">
              <a:solidFill>
                <a:srgbClr val="282828"/>
              </a:solidFill>
              <a:latin typeface="Times New Roman"/>
            </a:endParaRPr>
          </a:p>
          <a:p>
            <a:pPr marL="457200" lvl="1">
              <a:spcBef>
                <a:spcPts val="300"/>
              </a:spcBef>
            </a:pPr>
            <a:endParaRPr lang="en-IN" sz="1800">
              <a:solidFill>
                <a:srgbClr val="282828"/>
              </a:solidFill>
              <a:latin typeface="Times New Roman"/>
              <a:cs typeface="Segoe UI"/>
            </a:endParaRPr>
          </a:p>
          <a:p>
            <a:r>
              <a:rPr lang="en-IN" sz="1800" b="1">
                <a:solidFill>
                  <a:srgbClr val="404040"/>
                </a:solidFill>
                <a:latin typeface="Times New Roman"/>
                <a:cs typeface="Segoe UI"/>
              </a:rPr>
              <a:t> Key Resources</a:t>
            </a:r>
            <a:endParaRPr lang="en-US" sz="1800">
              <a:solidFill>
                <a:srgbClr val="282828"/>
              </a:solidFill>
              <a:latin typeface="Times New Roman"/>
              <a:cs typeface="Segoe UI"/>
            </a:endParaRPr>
          </a:p>
          <a:p>
            <a:pPr marL="285750" indent="-285750">
              <a:spcAft>
                <a:spcPts val="300"/>
              </a:spcAft>
              <a:buFont typeface="Arial,Sans-Serif"/>
              <a:buChar char="•"/>
            </a:pPr>
            <a:r>
              <a:rPr lang="en-IN" sz="1800" b="1">
                <a:solidFill>
                  <a:srgbClr val="404040"/>
                </a:solidFill>
                <a:latin typeface="Times New Roman"/>
              </a:rPr>
              <a:t>Whitepapers:</a:t>
            </a:r>
            <a:endParaRPr lang="en-IN" sz="1800">
              <a:solidFill>
                <a:srgbClr val="282828"/>
              </a:solidFill>
              <a:latin typeface="Times New Roman"/>
            </a:endParaRPr>
          </a:p>
          <a:p>
            <a:pPr marL="742950" lvl="1" indent="-285750">
              <a:spcBef>
                <a:spcPts val="300"/>
              </a:spcBef>
              <a:buFont typeface="Arial,Sans-Serif"/>
              <a:buChar char="•"/>
            </a:pPr>
            <a:r>
              <a:rPr lang="en-IN" sz="1800">
                <a:solidFill>
                  <a:srgbClr val="404040"/>
                </a:solidFill>
                <a:latin typeface="Times New Roman"/>
              </a:rPr>
              <a:t>"EMG Signal Processing for Gesture Recognition" .</a:t>
            </a:r>
            <a:endParaRPr lang="en-US" sz="1800">
              <a:solidFill>
                <a:srgbClr val="282828"/>
              </a:solidFill>
              <a:latin typeface="Times New Roman"/>
            </a:endParaRPr>
          </a:p>
          <a:p>
            <a:pPr marL="742950" lvl="1" indent="-285750">
              <a:spcBef>
                <a:spcPts val="300"/>
              </a:spcBef>
              <a:buFont typeface="Arial,Sans-Serif"/>
              <a:buChar char="•"/>
            </a:pPr>
            <a:r>
              <a:rPr lang="en-IN" sz="1800">
                <a:solidFill>
                  <a:srgbClr val="404040"/>
                </a:solidFill>
                <a:latin typeface="Times New Roman"/>
              </a:rPr>
              <a:t>"Wi-Fi Communication Protocols for IoT Devices" .</a:t>
            </a:r>
            <a:endParaRPr lang="en-US" sz="1800">
              <a:solidFill>
                <a:srgbClr val="282828"/>
              </a:solidFill>
              <a:latin typeface="Times New Roman"/>
            </a:endParaRPr>
          </a:p>
          <a:p>
            <a:pPr marL="285750" indent="-285750">
              <a:spcBef>
                <a:spcPts val="300"/>
              </a:spcBef>
              <a:spcAft>
                <a:spcPts val="300"/>
              </a:spcAft>
              <a:buFont typeface="Arial,Sans-Serif"/>
              <a:buChar char="•"/>
            </a:pPr>
            <a:r>
              <a:rPr lang="en-IN" sz="1800" b="1">
                <a:solidFill>
                  <a:srgbClr val="404040"/>
                </a:solidFill>
                <a:latin typeface="Times New Roman"/>
              </a:rPr>
              <a:t>Application Notes:</a:t>
            </a:r>
            <a:endParaRPr lang="en-IN" sz="1800">
              <a:solidFill>
                <a:srgbClr val="282828"/>
              </a:solidFill>
              <a:latin typeface="Times New Roman"/>
            </a:endParaRPr>
          </a:p>
          <a:p>
            <a:pPr marL="742950" lvl="1" indent="-285750">
              <a:spcBef>
                <a:spcPts val="300"/>
              </a:spcBef>
              <a:buFont typeface="Arial,Sans-Serif"/>
              <a:buChar char="•"/>
            </a:pPr>
            <a:r>
              <a:rPr lang="en-IN" sz="1800">
                <a:solidFill>
                  <a:srgbClr val="404040"/>
                </a:solidFill>
                <a:latin typeface="Times New Roman"/>
              </a:rPr>
              <a:t>MPU6050 Datasheet and Application Guide.</a:t>
            </a:r>
            <a:endParaRPr lang="en-US" sz="1800">
              <a:solidFill>
                <a:srgbClr val="282828"/>
              </a:solidFill>
              <a:latin typeface="Times New Roman"/>
            </a:endParaRPr>
          </a:p>
          <a:p>
            <a:pPr marL="742950" lvl="1" indent="-285750">
              <a:spcBef>
                <a:spcPts val="300"/>
              </a:spcBef>
              <a:buFont typeface="Arial,Sans-Serif"/>
              <a:buChar char="•"/>
            </a:pPr>
            <a:r>
              <a:rPr lang="en-IN" sz="1800">
                <a:solidFill>
                  <a:srgbClr val="404040"/>
                </a:solidFill>
                <a:latin typeface="Times New Roman"/>
              </a:rPr>
              <a:t>ESP8266 Wi-Fi Module Configuration Notes.</a:t>
            </a:r>
            <a:endParaRPr lang="en-US" sz="1800">
              <a:latin typeface="Times New Roman"/>
            </a:endParaRPr>
          </a:p>
        </p:txBody>
      </p:sp>
    </p:spTree>
    <p:extLst>
      <p:ext uri="{BB962C8B-B14F-4D97-AF65-F5344CB8AC3E}">
        <p14:creationId xmlns:p14="http://schemas.microsoft.com/office/powerpoint/2010/main" val="40904305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B8A680B7-5670-4B0D-512E-3F64E7E1C1E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a:t>7</a:t>
            </a:fld>
            <a:endParaRPr lang="en-US"/>
          </a:p>
        </p:txBody>
      </p:sp>
      <p:pic>
        <p:nvPicPr>
          <p:cNvPr id="2" name="Picture 1">
            <a:extLst>
              <a:ext uri="{FF2B5EF4-FFF2-40B4-BE49-F238E27FC236}">
                <a16:creationId xmlns:a16="http://schemas.microsoft.com/office/drawing/2014/main" id="{3D30B4B4-9A76-B263-986D-4390EBA39DC9}"/>
              </a:ext>
            </a:extLst>
          </p:cNvPr>
          <p:cNvPicPr>
            <a:picLocks noChangeAspect="1"/>
          </p:cNvPicPr>
          <p:nvPr/>
        </p:nvPicPr>
        <p:blipFill>
          <a:blip r:embed="rId2"/>
          <a:stretch>
            <a:fillRect/>
          </a:stretch>
        </p:blipFill>
        <p:spPr>
          <a:xfrm>
            <a:off x="0" y="82550"/>
            <a:ext cx="12192000" cy="6692900"/>
          </a:xfrm>
          <a:prstGeom prst="rect">
            <a:avLst/>
          </a:prstGeom>
        </p:spPr>
      </p:pic>
    </p:spTree>
    <p:extLst>
      <p:ext uri="{BB962C8B-B14F-4D97-AF65-F5344CB8AC3E}">
        <p14:creationId xmlns:p14="http://schemas.microsoft.com/office/powerpoint/2010/main" val="23286108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2C0E3CF2-0C78-3B41-AB7F-9B32E497E040}"/>
              </a:ext>
            </a:extLst>
          </p:cNvPr>
          <p:cNvSpPr txBox="1"/>
          <p:nvPr/>
        </p:nvSpPr>
        <p:spPr>
          <a:xfrm>
            <a:off x="1028700" y="1967266"/>
            <a:ext cx="2628900" cy="2547257"/>
          </a:xfrm>
          <a:prstGeom prst="rect">
            <a:avLst/>
          </a:prstGeom>
          <a:noFill/>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algn="ctr">
              <a:lnSpc>
                <a:spcPct val="90000"/>
              </a:lnSpc>
              <a:spcBef>
                <a:spcPct val="0"/>
              </a:spcBef>
              <a:spcAft>
                <a:spcPts val="600"/>
              </a:spcAft>
            </a:pPr>
            <a:r>
              <a:rPr lang="en-US" sz="3600" kern="1200">
                <a:solidFill>
                  <a:srgbClr val="FFFFFF"/>
                </a:solidFill>
                <a:latin typeface="+mj-lt"/>
                <a:ea typeface="+mj-ea"/>
                <a:cs typeface="+mj-cs"/>
              </a:rPr>
              <a:t>Block Diagram</a:t>
            </a:r>
          </a:p>
        </p:txBody>
      </p:sp>
      <p:pic>
        <p:nvPicPr>
          <p:cNvPr id="4" name="Picture 3" descr="A diagram of a system&#10;&#10;AI-generated content may be incorrect.">
            <a:extLst>
              <a:ext uri="{FF2B5EF4-FFF2-40B4-BE49-F238E27FC236}">
                <a16:creationId xmlns:a16="http://schemas.microsoft.com/office/drawing/2014/main" id="{77595FA4-134B-5CA6-5BC8-5A3857B872C5}"/>
              </a:ext>
            </a:extLst>
          </p:cNvPr>
          <p:cNvPicPr>
            <a:picLocks noChangeAspect="1"/>
          </p:cNvPicPr>
          <p:nvPr/>
        </p:nvPicPr>
        <p:blipFill>
          <a:blip r:embed="rId2"/>
          <a:stretch>
            <a:fillRect/>
          </a:stretch>
        </p:blipFill>
        <p:spPr>
          <a:xfrm>
            <a:off x="4723888" y="406185"/>
            <a:ext cx="6090907" cy="5568739"/>
          </a:xfrm>
          <a:prstGeom prst="rect">
            <a:avLst/>
          </a:prstGeom>
        </p:spPr>
      </p:pic>
      <p:sp>
        <p:nvSpPr>
          <p:cNvPr id="3" name="Slide Number Placeholder 2">
            <a:extLst>
              <a:ext uri="{FF2B5EF4-FFF2-40B4-BE49-F238E27FC236}">
                <a16:creationId xmlns:a16="http://schemas.microsoft.com/office/drawing/2014/main" id="{44162341-1E88-026B-ED9A-948CCB673B3C}"/>
              </a:ext>
            </a:extLst>
          </p:cNvPr>
          <p:cNvSpPr>
            <a:spLocks noGrp="1"/>
          </p:cNvSpPr>
          <p:nvPr>
            <p:ph type="sldNum" idx="12"/>
          </p:nvPr>
        </p:nvSpPr>
        <p:spPr>
          <a:xfrm>
            <a:off x="11034184" y="6356350"/>
            <a:ext cx="514349" cy="365125"/>
          </a:xfrm>
        </p:spPr>
        <p:txBody>
          <a:bodyPr vert="horz" lIns="91440" tIns="45720" rIns="91440" bIns="45720" rtlCol="0" anchor="ctr">
            <a:normAutofit/>
          </a:bodyPr>
          <a:lstStyle/>
          <a:p>
            <a:pPr lvl="0" indent="0">
              <a:spcBef>
                <a:spcPts val="0"/>
              </a:spcBef>
              <a:spcAft>
                <a:spcPts val="600"/>
              </a:spcAft>
              <a:buNone/>
            </a:pPr>
            <a:fld id="{00000000-1234-1234-1234-123412341234}" type="slidenum">
              <a:rPr lang="en-US" kern="1200">
                <a:solidFill>
                  <a:schemeClr val="tx1">
                    <a:alpha val="80000"/>
                  </a:schemeClr>
                </a:solidFill>
                <a:latin typeface="+mn-lt"/>
                <a:ea typeface="+mn-ea"/>
                <a:cs typeface="+mn-cs"/>
              </a:rPr>
              <a:pPr lvl="0" indent="0">
                <a:spcBef>
                  <a:spcPts val="0"/>
                </a:spcBef>
                <a:spcAft>
                  <a:spcPts val="600"/>
                </a:spcAft>
                <a:buNone/>
              </a:pPr>
              <a:t>8</a:t>
            </a:fld>
            <a:endParaRPr lang="en-US" kern="1200">
              <a:solidFill>
                <a:schemeClr val="tx1">
                  <a:alpha val="80000"/>
                </a:schemeClr>
              </a:solidFill>
              <a:latin typeface="+mn-lt"/>
              <a:ea typeface="+mn-ea"/>
              <a:cs typeface="+mn-cs"/>
            </a:endParaRPr>
          </a:p>
        </p:txBody>
      </p:sp>
    </p:spTree>
    <p:extLst>
      <p:ext uri="{BB962C8B-B14F-4D97-AF65-F5344CB8AC3E}">
        <p14:creationId xmlns:p14="http://schemas.microsoft.com/office/powerpoint/2010/main" val="15485626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Picture 22" descr="Wires Linked To Core Router">
            <a:extLst>
              <a:ext uri="{FF2B5EF4-FFF2-40B4-BE49-F238E27FC236}">
                <a16:creationId xmlns:a16="http://schemas.microsoft.com/office/drawing/2014/main" id="{56E2F364-A5AE-FDE2-FA59-078444618263}"/>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r="6250" b="6250"/>
          <a:stretch/>
        </p:blipFill>
        <p:spPr>
          <a:xfrm>
            <a:off x="-3047" y="10"/>
            <a:ext cx="12191999" cy="6857990"/>
          </a:xfrm>
          <a:prstGeom prst="rect">
            <a:avLst/>
          </a:prstGeom>
        </p:spPr>
      </p:pic>
      <p:sp>
        <p:nvSpPr>
          <p:cNvPr id="25" name="Rectangle 24">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796BB0A3-D020-A6F3-9A89-11EB4F2190F4}"/>
              </a:ext>
            </a:extLst>
          </p:cNvPr>
          <p:cNvSpPr txBox="1"/>
          <p:nvPr/>
        </p:nvSpPr>
        <p:spPr>
          <a:xfrm>
            <a:off x="772160" y="670990"/>
            <a:ext cx="10058400" cy="3574778"/>
          </a:xfrm>
          <a:prstGeom prst="rect">
            <a:avLst/>
          </a:prstGeom>
          <a:effectLst>
            <a:outerShdw blurRad="50800" dist="38100" dir="2700000" algn="tl" rotWithShape="0">
              <a:prstClr val="black">
                <a:alpha val="40000"/>
              </a:prstClr>
            </a:outerShdw>
          </a:effectLst>
        </p:spPr>
        <p:txBody>
          <a:bodyPr rot="0" spcFirstLastPara="0" vertOverflow="overflow" horzOverflow="overflow" vert="horz" lIns="91440" tIns="45720" rIns="91440" bIns="45720" numCol="1" spcCol="0" rtlCol="0" fromWordArt="0" anchor="b" anchorCtr="0" forceAA="0" compatLnSpc="1">
            <a:prstTxWarp prst="textNoShape">
              <a:avLst/>
            </a:prstTxWarp>
            <a:normAutofit/>
          </a:bodyPr>
          <a:lstStyle/>
          <a:p>
            <a:pPr algn="ctr">
              <a:lnSpc>
                <a:spcPct val="90000"/>
              </a:lnSpc>
              <a:spcBef>
                <a:spcPct val="0"/>
              </a:spcBef>
              <a:spcAft>
                <a:spcPts val="600"/>
              </a:spcAft>
            </a:pPr>
            <a:r>
              <a:rPr lang="en-US" sz="9600" kern="1200">
                <a:solidFill>
                  <a:srgbClr val="FFFFFF"/>
                </a:solidFill>
                <a:latin typeface="Times New Roman"/>
                <a:ea typeface="+mj-ea"/>
                <a:cs typeface="Times New Roman"/>
              </a:rPr>
              <a:t>Hardware setup</a:t>
            </a:r>
          </a:p>
        </p:txBody>
      </p:sp>
      <p:sp>
        <p:nvSpPr>
          <p:cNvPr id="3" name="Slide Number Placeholder 2">
            <a:extLst>
              <a:ext uri="{FF2B5EF4-FFF2-40B4-BE49-F238E27FC236}">
                <a16:creationId xmlns:a16="http://schemas.microsoft.com/office/drawing/2014/main" id="{08D40A9E-3A92-DBD8-CCEC-329B45271FEF}"/>
              </a:ext>
            </a:extLst>
          </p:cNvPr>
          <p:cNvSpPr>
            <a:spLocks noGrp="1"/>
          </p:cNvSpPr>
          <p:nvPr>
            <p:ph type="sldNum" idx="12"/>
          </p:nvPr>
        </p:nvSpPr>
        <p:spPr>
          <a:xfrm>
            <a:off x="8610600" y="6356350"/>
            <a:ext cx="2743200" cy="365125"/>
          </a:xfrm>
        </p:spPr>
        <p:txBody>
          <a:bodyPr vert="horz" lIns="91440" tIns="45720" rIns="91440" bIns="45720" rtlCol="0" anchor="ctr">
            <a:normAutofit/>
          </a:bodyPr>
          <a:lstStyle/>
          <a:p>
            <a:pPr>
              <a:spcAft>
                <a:spcPts val="600"/>
              </a:spcAft>
              <a:buClrTx/>
              <a:buSzTx/>
              <a:defRPr/>
            </a:pPr>
            <a:fld id="{00000000-1234-1234-1234-123412341234}" type="slidenum">
              <a:rPr lang="en-US" kern="1200">
                <a:solidFill>
                  <a:srgbClr val="FFFFFF"/>
                </a:solidFill>
                <a:ea typeface="+mn-ea"/>
                <a:cs typeface="+mn-cs"/>
              </a:rPr>
              <a:pPr>
                <a:spcAft>
                  <a:spcPts val="600"/>
                </a:spcAft>
                <a:buClrTx/>
                <a:buSzTx/>
                <a:defRPr/>
              </a:pPr>
              <a:t>9</a:t>
            </a:fld>
            <a:endParaRPr lang="en-US" kern="1200">
              <a:solidFill>
                <a:srgbClr val="FFFFFF"/>
              </a:solidFill>
              <a:ea typeface="+mn-ea"/>
              <a:cs typeface="+mn-cs"/>
            </a:endParaRPr>
          </a:p>
        </p:txBody>
      </p:sp>
    </p:spTree>
    <p:extLst>
      <p:ext uri="{BB962C8B-B14F-4D97-AF65-F5344CB8AC3E}">
        <p14:creationId xmlns:p14="http://schemas.microsoft.com/office/powerpoint/2010/main" val="178607347"/>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PRESGUID" val="2b12e713-2dca-40f0-9e5e-b71e83d0a0b8"/>
</p:tagLst>
</file>

<file path=ppt/theme/theme1.xml><?xml version="1.0" encoding="utf-8"?>
<a:theme xmlns:a="http://schemas.openxmlformats.org/drawingml/2006/main" name="Office Theme">
  <a:themeElements>
    <a:clrScheme name="Custom 77">
      <a:dk1>
        <a:srgbClr val="282828"/>
      </a:dk1>
      <a:lt1>
        <a:srgbClr val="FFFFFF"/>
      </a:lt1>
      <a:dk2>
        <a:srgbClr val="282828"/>
      </a:dk2>
      <a:lt2>
        <a:srgbClr val="FAFAFA"/>
      </a:lt2>
      <a:accent1>
        <a:srgbClr val="FFC639"/>
      </a:accent1>
      <a:accent2>
        <a:srgbClr val="F29B6B"/>
      </a:accent2>
      <a:accent3>
        <a:srgbClr val="CCD4FB"/>
      </a:accent3>
      <a:accent4>
        <a:srgbClr val="2B7158"/>
      </a:accent4>
      <a:accent5>
        <a:srgbClr val="456AB8"/>
      </a:accent5>
      <a:accent6>
        <a:srgbClr val="363836"/>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23</Slides>
  <Notes>2</Notes>
  <HiddenSlides>0</HiddenSlides>
  <ScaleCrop>false</ScaleCrop>
  <HeadingPairs>
    <vt:vector size="4" baseType="variant">
      <vt:variant>
        <vt:lpstr>Theme</vt:lpstr>
      </vt:variant>
      <vt:variant>
        <vt:i4>1</vt:i4>
      </vt:variant>
      <vt:variant>
        <vt:lpstr>Slide Titles</vt:lpstr>
      </vt:variant>
      <vt:variant>
        <vt:i4>23</vt:i4>
      </vt:variant>
    </vt:vector>
  </HeadingPairs>
  <TitlesOfParts>
    <vt:vector size="24"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GITAM</dc:creator>
  <cp:revision>39</cp:revision>
  <dcterms:created xsi:type="dcterms:W3CDTF">2022-05-23T07:15:42Z</dcterms:created>
  <dcterms:modified xsi:type="dcterms:W3CDTF">2025-03-24T05:34:23Z</dcterms:modified>
</cp:coreProperties>
</file>

<file path=docProps/thumbnail.jpeg>
</file>